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4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8288000" cy="10287000"/>
  <p:notesSz cx="6858000" cy="9144000"/>
  <p:embeddedFontLst>
    <p:embeddedFont>
      <p:font typeface="Glacial Indifference" panose="020B0604020202020204" charset="0"/>
      <p:regular r:id="rId45"/>
    </p:embeddedFont>
    <p:embeddedFont>
      <p:font typeface="Glacial Indifference Bold" panose="020B0604020202020204" charset="0"/>
      <p:regular r:id="rId46"/>
      <p:bold r:id="rId47"/>
    </p:embeddedFont>
    <p:embeddedFont>
      <p:font typeface="League Spartan" panose="020B0604020202020204" charset="0"/>
      <p:regular r:id="rId48"/>
      <p:bold r:id="rId49"/>
    </p:embeddedFont>
    <p:embeddedFont>
      <p:font typeface="Montserrat Bold" panose="020B0604020202020204" charset="0"/>
      <p:regular r:id="rId50"/>
      <p:bold r:id="rId51"/>
    </p:embeddedFont>
    <p:embeddedFont>
      <p:font typeface="Poppins Medium" panose="020B0502040204020203" pitchFamily="2" charset="0"/>
      <p:regular r:id="rId52"/>
      <p: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EB4C7D-7606-B4EE-38C6-220E5A180D23}" v="108" dt="2026-02-04T12:42:41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91" autoAdjust="0"/>
  </p:normalViewPr>
  <p:slideViewPr>
    <p:cSldViewPr>
      <p:cViewPr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4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2.fntdata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5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lip J. Holowka" userId="S::pjholowka@completecaptive.com::6ff3edb3-4463-4ae8-8294-47c6f4f2d061" providerId="AD" clId="Web-{5BEB4C7D-7606-B4EE-38C6-220E5A180D23}"/>
    <pc:docChg chg="modSld sldOrd">
      <pc:chgData name="Phillip J. Holowka" userId="S::pjholowka@completecaptive.com::6ff3edb3-4463-4ae8-8294-47c6f4f2d061" providerId="AD" clId="Web-{5BEB4C7D-7606-B4EE-38C6-220E5A180D23}" dt="2026-02-04T12:42:41.121" v="55" actId="20577"/>
      <pc:docMkLst>
        <pc:docMk/>
      </pc:docMkLst>
      <pc:sldChg chg="modSp">
        <pc:chgData name="Phillip J. Holowka" userId="S::pjholowka@completecaptive.com::6ff3edb3-4463-4ae8-8294-47c6f4f2d061" providerId="AD" clId="Web-{5BEB4C7D-7606-B4EE-38C6-220E5A180D23}" dt="2026-02-04T12:09:22.536" v="4" actId="20577"/>
        <pc:sldMkLst>
          <pc:docMk/>
          <pc:sldMk cId="0" sldId="257"/>
        </pc:sldMkLst>
        <pc:spChg chg="mod">
          <ac:chgData name="Phillip J. Holowka" userId="S::pjholowka@completecaptive.com::6ff3edb3-4463-4ae8-8294-47c6f4f2d061" providerId="AD" clId="Web-{5BEB4C7D-7606-B4EE-38C6-220E5A180D23}" dt="2026-02-04T12:09:22.536" v="4" actId="20577"/>
          <ac:spMkLst>
            <pc:docMk/>
            <pc:sldMk cId="0" sldId="257"/>
            <ac:spMk id="14" creationId="{00000000-0000-0000-0000-000000000000}"/>
          </ac:spMkLst>
        </pc:spChg>
      </pc:sldChg>
      <pc:sldChg chg="ord">
        <pc:chgData name="Phillip J. Holowka" userId="S::pjholowka@completecaptive.com::6ff3edb3-4463-4ae8-8294-47c6f4f2d061" providerId="AD" clId="Web-{5BEB4C7D-7606-B4EE-38C6-220E5A180D23}" dt="2026-02-04T12:17:17.781" v="5"/>
        <pc:sldMkLst>
          <pc:docMk/>
          <pc:sldMk cId="0" sldId="264"/>
        </pc:sldMkLst>
      </pc:sldChg>
      <pc:sldChg chg="modSp">
        <pc:chgData name="Phillip J. Holowka" userId="S::pjholowka@completecaptive.com::6ff3edb3-4463-4ae8-8294-47c6f4f2d061" providerId="AD" clId="Web-{5BEB4C7D-7606-B4EE-38C6-220E5A180D23}" dt="2026-02-04T12:18:54.719" v="12" actId="20577"/>
        <pc:sldMkLst>
          <pc:docMk/>
          <pc:sldMk cId="0" sldId="266"/>
        </pc:sldMkLst>
        <pc:spChg chg="mod">
          <ac:chgData name="Phillip J. Holowka" userId="S::pjholowka@completecaptive.com::6ff3edb3-4463-4ae8-8294-47c6f4f2d061" providerId="AD" clId="Web-{5BEB4C7D-7606-B4EE-38C6-220E5A180D23}" dt="2026-02-04T12:18:54.719" v="12" actId="20577"/>
          <ac:spMkLst>
            <pc:docMk/>
            <pc:sldMk cId="0" sldId="266"/>
            <ac:spMk id="7" creationId="{00000000-0000-0000-0000-000000000000}"/>
          </ac:spMkLst>
        </pc:spChg>
      </pc:sldChg>
      <pc:sldChg chg="modSp">
        <pc:chgData name="Phillip J. Holowka" userId="S::pjholowka@completecaptive.com::6ff3edb3-4463-4ae8-8294-47c6f4f2d061" providerId="AD" clId="Web-{5BEB4C7D-7606-B4EE-38C6-220E5A180D23}" dt="2026-02-04T12:23:41.472" v="25" actId="20577"/>
        <pc:sldMkLst>
          <pc:docMk/>
          <pc:sldMk cId="0" sldId="267"/>
        </pc:sldMkLst>
        <pc:spChg chg="mod">
          <ac:chgData name="Phillip J. Holowka" userId="S::pjholowka@completecaptive.com::6ff3edb3-4463-4ae8-8294-47c6f4f2d061" providerId="AD" clId="Web-{5BEB4C7D-7606-B4EE-38C6-220E5A180D23}" dt="2026-02-04T12:23:41.472" v="25" actId="20577"/>
          <ac:spMkLst>
            <pc:docMk/>
            <pc:sldMk cId="0" sldId="267"/>
            <ac:spMk id="5" creationId="{00000000-0000-0000-0000-000000000000}"/>
          </ac:spMkLst>
        </pc:spChg>
      </pc:sldChg>
      <pc:sldChg chg="modSp">
        <pc:chgData name="Phillip J. Holowka" userId="S::pjholowka@completecaptive.com::6ff3edb3-4463-4ae8-8294-47c6f4f2d061" providerId="AD" clId="Web-{5BEB4C7D-7606-B4EE-38C6-220E5A180D23}" dt="2026-02-04T12:30:47.815" v="40" actId="20577"/>
        <pc:sldMkLst>
          <pc:docMk/>
          <pc:sldMk cId="0" sldId="273"/>
        </pc:sldMkLst>
        <pc:spChg chg="mod">
          <ac:chgData name="Phillip J. Holowka" userId="S::pjholowka@completecaptive.com::6ff3edb3-4463-4ae8-8294-47c6f4f2d061" providerId="AD" clId="Web-{5BEB4C7D-7606-B4EE-38C6-220E5A180D23}" dt="2026-02-04T12:30:47.815" v="40" actId="20577"/>
          <ac:spMkLst>
            <pc:docMk/>
            <pc:sldMk cId="0" sldId="273"/>
            <ac:spMk id="3" creationId="{00000000-0000-0000-0000-000000000000}"/>
          </ac:spMkLst>
        </pc:spChg>
      </pc:sldChg>
      <pc:sldChg chg="modSp">
        <pc:chgData name="Phillip J. Holowka" userId="S::pjholowka@completecaptive.com::6ff3edb3-4463-4ae8-8294-47c6f4f2d061" providerId="AD" clId="Web-{5BEB4C7D-7606-B4EE-38C6-220E5A180D23}" dt="2026-02-04T12:37:32.441" v="45" actId="14100"/>
        <pc:sldMkLst>
          <pc:docMk/>
          <pc:sldMk cId="0" sldId="284"/>
        </pc:sldMkLst>
        <pc:spChg chg="mod">
          <ac:chgData name="Phillip J. Holowka" userId="S::pjholowka@completecaptive.com::6ff3edb3-4463-4ae8-8294-47c6f4f2d061" providerId="AD" clId="Web-{5BEB4C7D-7606-B4EE-38C6-220E5A180D23}" dt="2026-02-04T12:37:32.441" v="45" actId="14100"/>
          <ac:spMkLst>
            <pc:docMk/>
            <pc:sldMk cId="0" sldId="284"/>
            <ac:spMk id="6" creationId="{00000000-0000-0000-0000-000000000000}"/>
          </ac:spMkLst>
        </pc:spChg>
      </pc:sldChg>
      <pc:sldChg chg="addSp delSp modSp">
        <pc:chgData name="Phillip J. Holowka" userId="S::pjholowka@completecaptive.com::6ff3edb3-4463-4ae8-8294-47c6f4f2d061" providerId="AD" clId="Web-{5BEB4C7D-7606-B4EE-38C6-220E5A180D23}" dt="2026-02-04T12:42:41.121" v="55" actId="20577"/>
        <pc:sldMkLst>
          <pc:docMk/>
          <pc:sldMk cId="0" sldId="287"/>
        </pc:sldMkLst>
        <pc:spChg chg="add del mod">
          <ac:chgData name="Phillip J. Holowka" userId="S::pjholowka@completecaptive.com::6ff3edb3-4463-4ae8-8294-47c6f4f2d061" providerId="AD" clId="Web-{5BEB4C7D-7606-B4EE-38C6-220E5A180D23}" dt="2026-02-04T12:42:24.558" v="48" actId="20577"/>
          <ac:spMkLst>
            <pc:docMk/>
            <pc:sldMk cId="0" sldId="287"/>
            <ac:spMk id="5" creationId="{00000000-0000-0000-0000-000000000000}"/>
          </ac:spMkLst>
        </pc:spChg>
        <pc:spChg chg="mod">
          <ac:chgData name="Phillip J. Holowka" userId="S::pjholowka@completecaptive.com::6ff3edb3-4463-4ae8-8294-47c6f4f2d061" providerId="AD" clId="Web-{5BEB4C7D-7606-B4EE-38C6-220E5A180D23}" dt="2026-02-04T12:42:31.355" v="51" actId="20577"/>
          <ac:spMkLst>
            <pc:docMk/>
            <pc:sldMk cId="0" sldId="287"/>
            <ac:spMk id="9" creationId="{00000000-0000-0000-0000-000000000000}"/>
          </ac:spMkLst>
        </pc:spChg>
        <pc:spChg chg="mod">
          <ac:chgData name="Phillip J. Holowka" userId="S::pjholowka@completecaptive.com::6ff3edb3-4463-4ae8-8294-47c6f4f2d061" providerId="AD" clId="Web-{5BEB4C7D-7606-B4EE-38C6-220E5A180D23}" dt="2026-02-04T12:42:32.652" v="52" actId="20577"/>
          <ac:spMkLst>
            <pc:docMk/>
            <pc:sldMk cId="0" sldId="287"/>
            <ac:spMk id="13" creationId="{00000000-0000-0000-0000-000000000000}"/>
          </ac:spMkLst>
        </pc:spChg>
        <pc:spChg chg="mod">
          <ac:chgData name="Phillip J. Holowka" userId="S::pjholowka@completecaptive.com::6ff3edb3-4463-4ae8-8294-47c6f4f2d061" providerId="AD" clId="Web-{5BEB4C7D-7606-B4EE-38C6-220E5A180D23}" dt="2026-02-04T12:42:35.199" v="54" actId="20577"/>
          <ac:spMkLst>
            <pc:docMk/>
            <pc:sldMk cId="0" sldId="287"/>
            <ac:spMk id="17" creationId="{00000000-0000-0000-0000-000000000000}"/>
          </ac:spMkLst>
        </pc:spChg>
        <pc:spChg chg="mod">
          <ac:chgData name="Phillip J. Holowka" userId="S::pjholowka@completecaptive.com::6ff3edb3-4463-4ae8-8294-47c6f4f2d061" providerId="AD" clId="Web-{5BEB4C7D-7606-B4EE-38C6-220E5A180D23}" dt="2026-02-04T12:42:41.121" v="55" actId="20577"/>
          <ac:spMkLst>
            <pc:docMk/>
            <pc:sldMk cId="0" sldId="287"/>
            <ac:spMk id="21" creationId="{00000000-0000-0000-0000-000000000000}"/>
          </ac:spMkLst>
        </pc:spChg>
      </pc:sldChg>
    </pc:docChg>
  </pc:docChgLst>
  <pc:docChgLst>
    <pc:chgData name="Gabrielle Morella" userId="c19c18d7-b041-4d1c-9425-38aa8631eaec" providerId="ADAL" clId="{37887828-F54E-4695-8181-DBEA3DD0D7FD}"/>
    <pc:docChg chg="modSld">
      <pc:chgData name="Gabrielle Morella" userId="c19c18d7-b041-4d1c-9425-38aa8631eaec" providerId="ADAL" clId="{37887828-F54E-4695-8181-DBEA3DD0D7FD}" dt="2026-02-04T19:16:11.903" v="0" actId="1076"/>
      <pc:docMkLst>
        <pc:docMk/>
      </pc:docMkLst>
      <pc:sldChg chg="modSp mod">
        <pc:chgData name="Gabrielle Morella" userId="c19c18d7-b041-4d1c-9425-38aa8631eaec" providerId="ADAL" clId="{37887828-F54E-4695-8181-DBEA3DD0D7FD}" dt="2026-02-04T19:16:11.903" v="0" actId="1076"/>
        <pc:sldMkLst>
          <pc:docMk/>
          <pc:sldMk cId="0" sldId="295"/>
        </pc:sldMkLst>
        <pc:spChg chg="mod">
          <ac:chgData name="Gabrielle Morella" userId="c19c18d7-b041-4d1c-9425-38aa8631eaec" providerId="ADAL" clId="{37887828-F54E-4695-8181-DBEA3DD0D7FD}" dt="2026-02-04T19:16:11.903" v="0" actId="1076"/>
          <ac:spMkLst>
            <pc:docMk/>
            <pc:sldMk cId="0" sldId="295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sv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Relationship Id="rId9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3.sv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svg"/><Relationship Id="rId7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3.sv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9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84805" y="828900"/>
            <a:ext cx="6188758" cy="1636948"/>
          </a:xfrm>
          <a:custGeom>
            <a:avLst/>
            <a:gdLst/>
            <a:ahLst/>
            <a:cxnLst/>
            <a:rect l="l" t="t" r="r" b="b"/>
            <a:pathLst>
              <a:path w="6188758" h="1636948">
                <a:moveTo>
                  <a:pt x="0" y="0"/>
                </a:moveTo>
                <a:lnTo>
                  <a:pt x="6188758" y="0"/>
                </a:lnTo>
                <a:lnTo>
                  <a:pt x="6188758" y="1636947"/>
                </a:lnTo>
                <a:lnTo>
                  <a:pt x="0" y="163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11032" y="7547891"/>
            <a:ext cx="11536303" cy="130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2"/>
              </a:lnSpc>
            </a:pPr>
            <a:r>
              <a:rPr lang="en-US" sz="4285">
                <a:solidFill>
                  <a:srgbClr val="DB96F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Captives are meant to evolve.</a:t>
            </a:r>
          </a:p>
          <a:p>
            <a:pPr algn="ctr">
              <a:lnSpc>
                <a:spcPts val="5142"/>
              </a:lnSpc>
            </a:pPr>
            <a:r>
              <a:rPr lang="en-US" sz="4285">
                <a:solidFill>
                  <a:srgbClr val="DB96F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Excess risk should mature with them.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2879947" y="2684922"/>
            <a:ext cx="12998474" cy="4310518"/>
            <a:chOff x="0" y="0"/>
            <a:chExt cx="17331298" cy="5747358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6630065" cy="5439802"/>
            </a:xfrm>
            <a:custGeom>
              <a:avLst/>
              <a:gdLst/>
              <a:ahLst/>
              <a:cxnLst/>
              <a:rect l="l" t="t" r="r" b="b"/>
              <a:pathLst>
                <a:path w="6630065" h="5439802">
                  <a:moveTo>
                    <a:pt x="6630065" y="0"/>
                  </a:moveTo>
                  <a:lnTo>
                    <a:pt x="0" y="0"/>
                  </a:lnTo>
                  <a:lnTo>
                    <a:pt x="0" y="5439802"/>
                  </a:lnTo>
                  <a:lnTo>
                    <a:pt x="6630065" y="5439802"/>
                  </a:lnTo>
                  <a:lnTo>
                    <a:pt x="6630065" y="0"/>
                  </a:lnTo>
                  <a:close/>
                </a:path>
              </a:pathLst>
            </a:custGeom>
            <a:blipFill>
              <a:blip r:embed="rId3"/>
              <a:stretch>
                <a:fillRect l="-10104" r="-97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94549" y="730252"/>
              <a:ext cx="3979298" cy="397929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705" r="-49294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0701233" y="0"/>
              <a:ext cx="6630065" cy="5439802"/>
            </a:xfrm>
            <a:custGeom>
              <a:avLst/>
              <a:gdLst/>
              <a:ahLst/>
              <a:cxnLst/>
              <a:rect l="l" t="t" r="r" b="b"/>
              <a:pathLst>
                <a:path w="6630065" h="5439802">
                  <a:moveTo>
                    <a:pt x="0" y="0"/>
                  </a:moveTo>
                  <a:lnTo>
                    <a:pt x="6630065" y="0"/>
                  </a:lnTo>
                  <a:lnTo>
                    <a:pt x="6630065" y="5439802"/>
                  </a:lnTo>
                  <a:lnTo>
                    <a:pt x="0" y="5439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0104" r="-970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10534374" y="798231"/>
              <a:ext cx="3979298" cy="3979298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4906" r="-24906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6044305" y="626244"/>
              <a:ext cx="5121114" cy="512111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8394" r="-5616" b="-6379"/>
                </a:stretch>
              </a:blip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-2467487" y="7115490"/>
            <a:ext cx="23693341" cy="3985522"/>
            <a:chOff x="0" y="0"/>
            <a:chExt cx="31591122" cy="5314029"/>
          </a:xfrm>
        </p:grpSpPr>
        <p:sp>
          <p:nvSpPr>
            <p:cNvPr id="14" name="Freeform 14"/>
            <p:cNvSpPr/>
            <p:nvPr/>
          </p:nvSpPr>
          <p:spPr>
            <a:xfrm>
              <a:off x="21060748" y="0"/>
              <a:ext cx="10530374" cy="5314029"/>
            </a:xfrm>
            <a:custGeom>
              <a:avLst/>
              <a:gdLst/>
              <a:ahLst/>
              <a:cxnLst/>
              <a:rect l="l" t="t" r="r" b="b"/>
              <a:pathLst>
                <a:path w="10530374" h="5314029">
                  <a:moveTo>
                    <a:pt x="0" y="0"/>
                  </a:moveTo>
                  <a:lnTo>
                    <a:pt x="10530374" y="0"/>
                  </a:lnTo>
                  <a:lnTo>
                    <a:pt x="10530374" y="5314029"/>
                  </a:lnTo>
                  <a:lnTo>
                    <a:pt x="0" y="5314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0530374" y="0"/>
              <a:ext cx="10530374" cy="5314029"/>
            </a:xfrm>
            <a:custGeom>
              <a:avLst/>
              <a:gdLst/>
              <a:ahLst/>
              <a:cxnLst/>
              <a:rect l="l" t="t" r="r" b="b"/>
              <a:pathLst>
                <a:path w="10530374" h="5314029">
                  <a:moveTo>
                    <a:pt x="0" y="0"/>
                  </a:moveTo>
                  <a:lnTo>
                    <a:pt x="10530374" y="0"/>
                  </a:lnTo>
                  <a:lnTo>
                    <a:pt x="10530374" y="5314029"/>
                  </a:lnTo>
                  <a:lnTo>
                    <a:pt x="0" y="5314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0530374" cy="5314029"/>
            </a:xfrm>
            <a:custGeom>
              <a:avLst/>
              <a:gdLst/>
              <a:ahLst/>
              <a:cxnLst/>
              <a:rect l="l" t="t" r="r" b="b"/>
              <a:pathLst>
                <a:path w="10530374" h="5314029">
                  <a:moveTo>
                    <a:pt x="0" y="0"/>
                  </a:moveTo>
                  <a:lnTo>
                    <a:pt x="10530374" y="0"/>
                  </a:lnTo>
                  <a:lnTo>
                    <a:pt x="10530374" y="5314029"/>
                  </a:lnTo>
                  <a:lnTo>
                    <a:pt x="0" y="5314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999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986861" y="9108251"/>
            <a:ext cx="4784645" cy="648970"/>
            <a:chOff x="0" y="0"/>
            <a:chExt cx="6379526" cy="86529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379526" cy="865293"/>
              <a:chOff x="0" y="0"/>
              <a:chExt cx="2101000" cy="28497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101000" cy="284971"/>
              </a:xfrm>
              <a:custGeom>
                <a:avLst/>
                <a:gdLst/>
                <a:ahLst/>
                <a:cxnLst/>
                <a:rect l="l" t="t" r="r" b="b"/>
                <a:pathLst>
                  <a:path w="2101000" h="284971">
                    <a:moveTo>
                      <a:pt x="56633" y="0"/>
                    </a:moveTo>
                    <a:lnTo>
                      <a:pt x="2044367" y="0"/>
                    </a:lnTo>
                    <a:cubicBezTo>
                      <a:pt x="2075644" y="0"/>
                      <a:pt x="2101000" y="25355"/>
                      <a:pt x="2101000" y="56633"/>
                    </a:cubicBezTo>
                    <a:lnTo>
                      <a:pt x="2101000" y="228338"/>
                    </a:lnTo>
                    <a:cubicBezTo>
                      <a:pt x="2101000" y="243358"/>
                      <a:pt x="2095033" y="257763"/>
                      <a:pt x="2084412" y="268384"/>
                    </a:cubicBezTo>
                    <a:cubicBezTo>
                      <a:pt x="2073792" y="279004"/>
                      <a:pt x="2059387" y="284971"/>
                      <a:pt x="2044367" y="284971"/>
                    </a:cubicBezTo>
                    <a:lnTo>
                      <a:pt x="56633" y="284971"/>
                    </a:lnTo>
                    <a:cubicBezTo>
                      <a:pt x="41613" y="284971"/>
                      <a:pt x="27208" y="279004"/>
                      <a:pt x="16587" y="268384"/>
                    </a:cubicBezTo>
                    <a:cubicBezTo>
                      <a:pt x="5967" y="257763"/>
                      <a:pt x="0" y="243358"/>
                      <a:pt x="0" y="228338"/>
                    </a:cubicBezTo>
                    <a:lnTo>
                      <a:pt x="0" y="56633"/>
                    </a:lnTo>
                    <a:cubicBezTo>
                      <a:pt x="0" y="41613"/>
                      <a:pt x="5967" y="27208"/>
                      <a:pt x="16587" y="16587"/>
                    </a:cubicBezTo>
                    <a:cubicBezTo>
                      <a:pt x="27208" y="5967"/>
                      <a:pt x="41613" y="0"/>
                      <a:pt x="56633" y="0"/>
                    </a:cubicBezTo>
                    <a:close/>
                  </a:path>
                </a:pathLst>
              </a:custGeom>
              <a:ln w="19050" cap="rnd">
                <a:solidFill>
                  <a:srgbClr val="ADADA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47625"/>
                <a:ext cx="2101000" cy="332596"/>
              </a:xfrm>
              <a:prstGeom prst="rect">
                <a:avLst/>
              </a:prstGeom>
            </p:spPr>
            <p:txBody>
              <a:bodyPr lIns="48934" tIns="48934" rIns="48934" bIns="48934" rtlCol="0" anchor="ctr"/>
              <a:lstStyle/>
              <a:p>
                <a:pPr algn="ctr">
                  <a:lnSpc>
                    <a:spcPts val="2229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661277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490379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19986" y="306165"/>
              <a:ext cx="1944377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(412) 369-9696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109036" y="306165"/>
              <a:ext cx="1906795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synergix.insure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516100" y="0"/>
            <a:ext cx="3771900" cy="10283886"/>
            <a:chOff x="0" y="0"/>
            <a:chExt cx="993422" cy="270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3422" cy="2708513"/>
            </a:xfrm>
            <a:custGeom>
              <a:avLst/>
              <a:gdLst/>
              <a:ahLst/>
              <a:cxnLst/>
              <a:rect l="l" t="t" r="r" b="b"/>
              <a:pathLst>
                <a:path w="993422" h="2708513">
                  <a:moveTo>
                    <a:pt x="0" y="0"/>
                  </a:moveTo>
                  <a:lnTo>
                    <a:pt x="993422" y="0"/>
                  </a:lnTo>
                  <a:lnTo>
                    <a:pt x="993422" y="2708513"/>
                  </a:lnTo>
                  <a:lnTo>
                    <a:pt x="0" y="2708513"/>
                  </a:ln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993422" cy="276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18856" y="701973"/>
            <a:ext cx="2766389" cy="1706371"/>
            <a:chOff x="0" y="0"/>
            <a:chExt cx="1004027" cy="6193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04027" cy="619306"/>
            </a:xfrm>
            <a:custGeom>
              <a:avLst/>
              <a:gdLst/>
              <a:ahLst/>
              <a:cxnLst/>
              <a:rect l="l" t="t" r="r" b="b"/>
              <a:pathLst>
                <a:path w="1004027" h="619306">
                  <a:moveTo>
                    <a:pt x="142727" y="0"/>
                  </a:moveTo>
                  <a:lnTo>
                    <a:pt x="861300" y="0"/>
                  </a:lnTo>
                  <a:cubicBezTo>
                    <a:pt x="899153" y="0"/>
                    <a:pt x="935456" y="15037"/>
                    <a:pt x="962223" y="41804"/>
                  </a:cubicBezTo>
                  <a:cubicBezTo>
                    <a:pt x="988989" y="68570"/>
                    <a:pt x="1004027" y="104873"/>
                    <a:pt x="1004027" y="142727"/>
                  </a:cubicBezTo>
                  <a:lnTo>
                    <a:pt x="1004027" y="476580"/>
                  </a:lnTo>
                  <a:cubicBezTo>
                    <a:pt x="1004027" y="514433"/>
                    <a:pt x="988989" y="550736"/>
                    <a:pt x="962223" y="577503"/>
                  </a:cubicBezTo>
                  <a:cubicBezTo>
                    <a:pt x="935456" y="604269"/>
                    <a:pt x="899153" y="619306"/>
                    <a:pt x="861300" y="619306"/>
                  </a:cubicBezTo>
                  <a:lnTo>
                    <a:pt x="142727" y="619306"/>
                  </a:lnTo>
                  <a:cubicBezTo>
                    <a:pt x="104873" y="619306"/>
                    <a:pt x="68570" y="604269"/>
                    <a:pt x="41804" y="577503"/>
                  </a:cubicBezTo>
                  <a:cubicBezTo>
                    <a:pt x="15037" y="550736"/>
                    <a:pt x="0" y="514433"/>
                    <a:pt x="0" y="476580"/>
                  </a:cubicBezTo>
                  <a:lnTo>
                    <a:pt x="0" y="142727"/>
                  </a:lnTo>
                  <a:cubicBezTo>
                    <a:pt x="0" y="104873"/>
                    <a:pt x="15037" y="68570"/>
                    <a:pt x="41804" y="41804"/>
                  </a:cubicBezTo>
                  <a:cubicBezTo>
                    <a:pt x="68570" y="15037"/>
                    <a:pt x="104873" y="0"/>
                    <a:pt x="14272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004027" cy="676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018856" y="3105618"/>
            <a:ext cx="2766389" cy="1706371"/>
            <a:chOff x="0" y="0"/>
            <a:chExt cx="1004027" cy="6193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04027" cy="619306"/>
            </a:xfrm>
            <a:custGeom>
              <a:avLst/>
              <a:gdLst/>
              <a:ahLst/>
              <a:cxnLst/>
              <a:rect l="l" t="t" r="r" b="b"/>
              <a:pathLst>
                <a:path w="1004027" h="619306">
                  <a:moveTo>
                    <a:pt x="142727" y="0"/>
                  </a:moveTo>
                  <a:lnTo>
                    <a:pt x="861300" y="0"/>
                  </a:lnTo>
                  <a:cubicBezTo>
                    <a:pt x="899153" y="0"/>
                    <a:pt x="935456" y="15037"/>
                    <a:pt x="962223" y="41804"/>
                  </a:cubicBezTo>
                  <a:cubicBezTo>
                    <a:pt x="988989" y="68570"/>
                    <a:pt x="1004027" y="104873"/>
                    <a:pt x="1004027" y="142727"/>
                  </a:cubicBezTo>
                  <a:lnTo>
                    <a:pt x="1004027" y="476580"/>
                  </a:lnTo>
                  <a:cubicBezTo>
                    <a:pt x="1004027" y="514433"/>
                    <a:pt x="988989" y="550736"/>
                    <a:pt x="962223" y="577503"/>
                  </a:cubicBezTo>
                  <a:cubicBezTo>
                    <a:pt x="935456" y="604269"/>
                    <a:pt x="899153" y="619306"/>
                    <a:pt x="861300" y="619306"/>
                  </a:cubicBezTo>
                  <a:lnTo>
                    <a:pt x="142727" y="619306"/>
                  </a:lnTo>
                  <a:cubicBezTo>
                    <a:pt x="104873" y="619306"/>
                    <a:pt x="68570" y="604269"/>
                    <a:pt x="41804" y="577503"/>
                  </a:cubicBezTo>
                  <a:cubicBezTo>
                    <a:pt x="15037" y="550736"/>
                    <a:pt x="0" y="514433"/>
                    <a:pt x="0" y="476580"/>
                  </a:cubicBezTo>
                  <a:lnTo>
                    <a:pt x="0" y="142727"/>
                  </a:lnTo>
                  <a:cubicBezTo>
                    <a:pt x="0" y="104873"/>
                    <a:pt x="15037" y="68570"/>
                    <a:pt x="41804" y="41804"/>
                  </a:cubicBezTo>
                  <a:cubicBezTo>
                    <a:pt x="68570" y="15037"/>
                    <a:pt x="104873" y="0"/>
                    <a:pt x="14272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004027" cy="676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018856" y="5634240"/>
            <a:ext cx="2766389" cy="1706371"/>
            <a:chOff x="0" y="0"/>
            <a:chExt cx="1004027" cy="61930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04027" cy="619306"/>
            </a:xfrm>
            <a:custGeom>
              <a:avLst/>
              <a:gdLst/>
              <a:ahLst/>
              <a:cxnLst/>
              <a:rect l="l" t="t" r="r" b="b"/>
              <a:pathLst>
                <a:path w="1004027" h="619306">
                  <a:moveTo>
                    <a:pt x="142727" y="0"/>
                  </a:moveTo>
                  <a:lnTo>
                    <a:pt x="861300" y="0"/>
                  </a:lnTo>
                  <a:cubicBezTo>
                    <a:pt x="899153" y="0"/>
                    <a:pt x="935456" y="15037"/>
                    <a:pt x="962223" y="41804"/>
                  </a:cubicBezTo>
                  <a:cubicBezTo>
                    <a:pt x="988989" y="68570"/>
                    <a:pt x="1004027" y="104873"/>
                    <a:pt x="1004027" y="142727"/>
                  </a:cubicBezTo>
                  <a:lnTo>
                    <a:pt x="1004027" y="476580"/>
                  </a:lnTo>
                  <a:cubicBezTo>
                    <a:pt x="1004027" y="514433"/>
                    <a:pt x="988989" y="550736"/>
                    <a:pt x="962223" y="577503"/>
                  </a:cubicBezTo>
                  <a:cubicBezTo>
                    <a:pt x="935456" y="604269"/>
                    <a:pt x="899153" y="619306"/>
                    <a:pt x="861300" y="619306"/>
                  </a:cubicBezTo>
                  <a:lnTo>
                    <a:pt x="142727" y="619306"/>
                  </a:lnTo>
                  <a:cubicBezTo>
                    <a:pt x="104873" y="619306"/>
                    <a:pt x="68570" y="604269"/>
                    <a:pt x="41804" y="577503"/>
                  </a:cubicBezTo>
                  <a:cubicBezTo>
                    <a:pt x="15037" y="550736"/>
                    <a:pt x="0" y="514433"/>
                    <a:pt x="0" y="476580"/>
                  </a:cubicBezTo>
                  <a:lnTo>
                    <a:pt x="0" y="142727"/>
                  </a:lnTo>
                  <a:cubicBezTo>
                    <a:pt x="0" y="104873"/>
                    <a:pt x="15037" y="68570"/>
                    <a:pt x="41804" y="41804"/>
                  </a:cubicBezTo>
                  <a:cubicBezTo>
                    <a:pt x="68570" y="15037"/>
                    <a:pt x="104873" y="0"/>
                    <a:pt x="14272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004027" cy="676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15" name="AutoShape 15"/>
          <p:cNvSpPr/>
          <p:nvPr/>
        </p:nvSpPr>
        <p:spPr>
          <a:xfrm>
            <a:off x="16402050" y="2524168"/>
            <a:ext cx="0" cy="465625"/>
          </a:xfrm>
          <a:prstGeom prst="line">
            <a:avLst/>
          </a:prstGeom>
          <a:ln w="38100" cap="flat">
            <a:gradFill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5018856" y="7950211"/>
            <a:ext cx="2766389" cy="1706371"/>
            <a:chOff x="0" y="0"/>
            <a:chExt cx="1004027" cy="6193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4027" cy="619306"/>
            </a:xfrm>
            <a:custGeom>
              <a:avLst/>
              <a:gdLst/>
              <a:ahLst/>
              <a:cxnLst/>
              <a:rect l="l" t="t" r="r" b="b"/>
              <a:pathLst>
                <a:path w="1004027" h="619306">
                  <a:moveTo>
                    <a:pt x="142727" y="0"/>
                  </a:moveTo>
                  <a:lnTo>
                    <a:pt x="861300" y="0"/>
                  </a:lnTo>
                  <a:cubicBezTo>
                    <a:pt x="899153" y="0"/>
                    <a:pt x="935456" y="15037"/>
                    <a:pt x="962223" y="41804"/>
                  </a:cubicBezTo>
                  <a:cubicBezTo>
                    <a:pt x="988989" y="68570"/>
                    <a:pt x="1004027" y="104873"/>
                    <a:pt x="1004027" y="142727"/>
                  </a:cubicBezTo>
                  <a:lnTo>
                    <a:pt x="1004027" y="476580"/>
                  </a:lnTo>
                  <a:cubicBezTo>
                    <a:pt x="1004027" y="514433"/>
                    <a:pt x="988989" y="550736"/>
                    <a:pt x="962223" y="577503"/>
                  </a:cubicBezTo>
                  <a:cubicBezTo>
                    <a:pt x="935456" y="604269"/>
                    <a:pt x="899153" y="619306"/>
                    <a:pt x="861300" y="619306"/>
                  </a:cubicBezTo>
                  <a:lnTo>
                    <a:pt x="142727" y="619306"/>
                  </a:lnTo>
                  <a:cubicBezTo>
                    <a:pt x="104873" y="619306"/>
                    <a:pt x="68570" y="604269"/>
                    <a:pt x="41804" y="577503"/>
                  </a:cubicBezTo>
                  <a:cubicBezTo>
                    <a:pt x="15037" y="550736"/>
                    <a:pt x="0" y="514433"/>
                    <a:pt x="0" y="476580"/>
                  </a:cubicBezTo>
                  <a:lnTo>
                    <a:pt x="0" y="142727"/>
                  </a:lnTo>
                  <a:cubicBezTo>
                    <a:pt x="0" y="104873"/>
                    <a:pt x="15037" y="68570"/>
                    <a:pt x="41804" y="41804"/>
                  </a:cubicBezTo>
                  <a:cubicBezTo>
                    <a:pt x="68570" y="15037"/>
                    <a:pt x="104873" y="0"/>
                    <a:pt x="14272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1004027" cy="676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19" name="AutoShape 19"/>
          <p:cNvSpPr/>
          <p:nvPr/>
        </p:nvSpPr>
        <p:spPr>
          <a:xfrm>
            <a:off x="16402050" y="4926289"/>
            <a:ext cx="0" cy="465625"/>
          </a:xfrm>
          <a:prstGeom prst="line">
            <a:avLst/>
          </a:prstGeom>
          <a:ln w="38100" cap="flat">
            <a:gradFill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AutoShape 20"/>
          <p:cNvSpPr/>
          <p:nvPr/>
        </p:nvSpPr>
        <p:spPr>
          <a:xfrm>
            <a:off x="16402050" y="7412599"/>
            <a:ext cx="0" cy="465625"/>
          </a:xfrm>
          <a:prstGeom prst="line">
            <a:avLst/>
          </a:prstGeom>
          <a:ln w="38100" cap="flat">
            <a:gradFill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60351" y="2655325"/>
            <a:ext cx="13478448" cy="5222899"/>
          </a:xfrm>
          <a:custGeom>
            <a:avLst/>
            <a:gdLst/>
            <a:ahLst/>
            <a:cxnLst/>
            <a:rect l="l" t="t" r="r" b="b"/>
            <a:pathLst>
              <a:path w="13478448" h="5222899">
                <a:moveTo>
                  <a:pt x="0" y="0"/>
                </a:moveTo>
                <a:lnTo>
                  <a:pt x="13478448" y="0"/>
                </a:lnTo>
                <a:lnTo>
                  <a:pt x="13478448" y="5222899"/>
                </a:lnTo>
                <a:lnTo>
                  <a:pt x="0" y="5222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5324244" y="1261501"/>
            <a:ext cx="2155612" cy="627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5"/>
              </a:lnSpc>
            </a:pPr>
            <a:r>
              <a:rPr lang="en-US" sz="129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Each single parent cell issues the stop loss policy to the employer.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242688" y="3666069"/>
            <a:ext cx="2318725" cy="627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5"/>
              </a:lnSpc>
            </a:pPr>
            <a:r>
              <a:rPr lang="en-US" sz="129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Pooled at MedTrans with cession back to cells for risk distribution purposes.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140297" y="5859156"/>
            <a:ext cx="2523507" cy="125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5"/>
              </a:lnSpc>
            </a:pPr>
            <a:r>
              <a:rPr lang="en-US" sz="129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MedTrans retains $1,250,000 and buys reinsurance (retrocession) from Synergix. Synergix retains $2 million and buys excess coverage from Odyssey Re.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221288" y="8472746"/>
            <a:ext cx="2361523" cy="627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15"/>
              </a:lnSpc>
            </a:pPr>
            <a:r>
              <a:rPr lang="en-US" sz="129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Risk passed through layers and dimensions. Accommodate agg and spec.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8700" y="1066800"/>
            <a:ext cx="10243542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Syngergix Re - Direct Structure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90827" y="-335972"/>
            <a:ext cx="5807122" cy="9594272"/>
          </a:xfrm>
          <a:custGeom>
            <a:avLst/>
            <a:gdLst/>
            <a:ahLst/>
            <a:cxnLst/>
            <a:rect l="l" t="t" r="r" b="b"/>
            <a:pathLst>
              <a:path w="5807122" h="9594272">
                <a:moveTo>
                  <a:pt x="0" y="0"/>
                </a:moveTo>
                <a:lnTo>
                  <a:pt x="5807122" y="0"/>
                </a:lnTo>
                <a:lnTo>
                  <a:pt x="5807122" y="9594272"/>
                </a:lnTo>
                <a:lnTo>
                  <a:pt x="0" y="95942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376" r="-336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2265975"/>
            <a:ext cx="8677603" cy="227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Fronting + excess bundling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Carrier economics quietly shape captive behavior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Efficiency gives way to convenience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066800"/>
            <a:ext cx="9946472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0"/>
              </a:lnSpc>
            </a:pPr>
            <a:r>
              <a:rPr lang="en-US" sz="500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HOW The Tail Wags the Dog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16100" y="0"/>
            <a:ext cx="3771900" cy="10283886"/>
            <a:chOff x="0" y="0"/>
            <a:chExt cx="993422" cy="2708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93422" cy="2708513"/>
            </a:xfrm>
            <a:custGeom>
              <a:avLst/>
              <a:gdLst/>
              <a:ahLst/>
              <a:cxnLst/>
              <a:rect l="l" t="t" r="r" b="b"/>
              <a:pathLst>
                <a:path w="993422" h="2708513">
                  <a:moveTo>
                    <a:pt x="0" y="0"/>
                  </a:moveTo>
                  <a:lnTo>
                    <a:pt x="993422" y="0"/>
                  </a:lnTo>
                  <a:lnTo>
                    <a:pt x="993422" y="2708513"/>
                  </a:lnTo>
                  <a:lnTo>
                    <a:pt x="0" y="2708513"/>
                  </a:lnTo>
                  <a:close/>
                </a:path>
              </a:pathLst>
            </a:custGeom>
            <a:solidFill>
              <a:srgbClr val="DB96F3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993422" cy="276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014429"/>
            <a:ext cx="11026249" cy="527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When a front enters into a reinsurance agreement with a captive, the carrier will charge:</a:t>
            </a:r>
            <a:endParaRPr lang="en-US" dirty="0"/>
          </a:p>
          <a:p>
            <a:pPr marL="1212850" lvl="2" indent="-377825" algn="l">
              <a:lnSpc>
                <a:spcPts val="4550"/>
              </a:lnSpc>
              <a:buFont typeface="Wingdings"/>
              <a:buChar char="§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Fronting fee – Cost (5-10%) to ”rent” the carrier’s paper &amp; administrative functions, such as underwriting, claims, accounting &amp; tax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755650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Claims ceded back to carrier above captive retention – Premium expense for this ceded coverage.  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755650" lvl="1" indent="-377825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Sample: $300,000 excess retention limits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2474655" y="-308581"/>
            <a:ext cx="4784645" cy="8514248"/>
            <a:chOff x="0" y="0"/>
            <a:chExt cx="6350000" cy="11299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11299789"/>
            </a:xfrm>
            <a:custGeom>
              <a:avLst/>
              <a:gdLst/>
              <a:ahLst/>
              <a:cxnLst/>
              <a:rect l="l" t="t" r="r" b="b"/>
              <a:pathLst>
                <a:path w="6350000" h="11299789">
                  <a:moveTo>
                    <a:pt x="0" y="10727266"/>
                  </a:moveTo>
                  <a:lnTo>
                    <a:pt x="0" y="572523"/>
                  </a:lnTo>
                  <a:cubicBezTo>
                    <a:pt x="0" y="256129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57635"/>
                    <a:pt x="6350000" y="572523"/>
                  </a:cubicBezTo>
                  <a:lnTo>
                    <a:pt x="6350000" y="10727266"/>
                  </a:lnTo>
                  <a:cubicBezTo>
                    <a:pt x="6350000" y="11043660"/>
                    <a:pt x="6134100" y="11299789"/>
                    <a:pt x="5867400" y="11299789"/>
                  </a:cubicBezTo>
                  <a:lnTo>
                    <a:pt x="482600" y="11299789"/>
                  </a:lnTo>
                  <a:cubicBezTo>
                    <a:pt x="217170" y="11299789"/>
                    <a:pt x="0" y="11043660"/>
                    <a:pt x="0" y="10727266"/>
                  </a:cubicBezTo>
                  <a:close/>
                </a:path>
              </a:pathLst>
            </a:custGeom>
            <a:blipFill>
              <a:blip r:embed="rId5"/>
              <a:stretch>
                <a:fillRect l="-66497" r="-664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066800"/>
            <a:ext cx="740152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Fronting &amp; Excess Fees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33220" y="8396546"/>
            <a:ext cx="8697039" cy="84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7"/>
              </a:lnSpc>
            </a:pPr>
            <a:r>
              <a:rPr lang="en-US" sz="5012">
                <a:solidFill>
                  <a:srgbClr val="22AAE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Why do you need a Front?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926089" y="2137935"/>
            <a:ext cx="9753444" cy="7120365"/>
            <a:chOff x="0" y="0"/>
            <a:chExt cx="2480644" cy="1810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80644" cy="1810959"/>
            </a:xfrm>
            <a:custGeom>
              <a:avLst/>
              <a:gdLst/>
              <a:ahLst/>
              <a:cxnLst/>
              <a:rect l="l" t="t" r="r" b="b"/>
              <a:pathLst>
                <a:path w="2480644" h="1810959">
                  <a:moveTo>
                    <a:pt x="63501" y="0"/>
                  </a:moveTo>
                  <a:lnTo>
                    <a:pt x="2417143" y="0"/>
                  </a:lnTo>
                  <a:cubicBezTo>
                    <a:pt x="2433984" y="0"/>
                    <a:pt x="2450136" y="6690"/>
                    <a:pt x="2462045" y="18599"/>
                  </a:cubicBezTo>
                  <a:cubicBezTo>
                    <a:pt x="2473954" y="30508"/>
                    <a:pt x="2480644" y="46659"/>
                    <a:pt x="2480644" y="63501"/>
                  </a:cubicBezTo>
                  <a:lnTo>
                    <a:pt x="2480644" y="1747458"/>
                  </a:lnTo>
                  <a:cubicBezTo>
                    <a:pt x="2480644" y="1782529"/>
                    <a:pt x="2452213" y="1810959"/>
                    <a:pt x="2417143" y="1810959"/>
                  </a:cubicBezTo>
                  <a:lnTo>
                    <a:pt x="63501" y="1810959"/>
                  </a:lnTo>
                  <a:cubicBezTo>
                    <a:pt x="28430" y="1810959"/>
                    <a:pt x="0" y="1782529"/>
                    <a:pt x="0" y="1747458"/>
                  </a:cubicBezTo>
                  <a:lnTo>
                    <a:pt x="0" y="63501"/>
                  </a:lnTo>
                  <a:cubicBezTo>
                    <a:pt x="0" y="28430"/>
                    <a:pt x="28430" y="0"/>
                    <a:pt x="6350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480644" cy="1868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385324" y="2434636"/>
            <a:ext cx="8616452" cy="6526962"/>
          </a:xfrm>
          <a:custGeom>
            <a:avLst/>
            <a:gdLst/>
            <a:ahLst/>
            <a:cxnLst/>
            <a:rect l="l" t="t" r="r" b="b"/>
            <a:pathLst>
              <a:path w="8616452" h="6526962">
                <a:moveTo>
                  <a:pt x="0" y="0"/>
                </a:moveTo>
                <a:lnTo>
                  <a:pt x="8616452" y="0"/>
                </a:lnTo>
                <a:lnTo>
                  <a:pt x="8616452" y="6526963"/>
                </a:lnTo>
                <a:lnTo>
                  <a:pt x="0" y="6526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066800"/>
            <a:ext cx="13532495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Fee Stack @ $300,000 Captive Retention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20570"/>
            <a:ext cx="10740491" cy="399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Most structures empower carriers over the capital providers (captive participating insureds)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goal is for the captive to grow life count, which enables retention to increase.  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Since the fronting carrier prices excess, proper premium discounts may not occur because the carrier could strip potential underwriting profits.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07029" y="1787525"/>
            <a:ext cx="4295753" cy="7705387"/>
          </a:xfrm>
          <a:custGeom>
            <a:avLst/>
            <a:gdLst/>
            <a:ahLst/>
            <a:cxnLst/>
            <a:rect l="l" t="t" r="r" b="b"/>
            <a:pathLst>
              <a:path w="4295753" h="7705387">
                <a:moveTo>
                  <a:pt x="0" y="0"/>
                </a:moveTo>
                <a:lnTo>
                  <a:pt x="4295753" y="0"/>
                </a:lnTo>
                <a:lnTo>
                  <a:pt x="4295753" y="7705387"/>
                </a:lnTo>
                <a:lnTo>
                  <a:pt x="0" y="77053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066800"/>
            <a:ext cx="14717346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Interpretation of the Traditional Model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33594" y="3081950"/>
            <a:ext cx="2868299" cy="522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5"/>
              </a:lnSpc>
            </a:pPr>
            <a:r>
              <a:rPr lang="en-US" sz="3060" spc="82">
                <a:solidFill>
                  <a:srgbClr val="0F012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 a result, </a:t>
            </a:r>
          </a:p>
          <a:p>
            <a:pPr algn="ctr">
              <a:lnSpc>
                <a:spcPts val="4285"/>
              </a:lnSpc>
            </a:pPr>
            <a:r>
              <a:rPr lang="en-US" sz="3060" spc="82">
                <a:solidFill>
                  <a:srgbClr val="0F012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captive behaves like </a:t>
            </a:r>
            <a:r>
              <a:rPr lang="en-US" sz="3060" b="1" spc="82">
                <a:solidFill>
                  <a:srgbClr val="0F012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insurance buyers</a:t>
            </a:r>
          </a:p>
          <a:p>
            <a:pPr algn="ctr">
              <a:lnSpc>
                <a:spcPts val="4705"/>
              </a:lnSpc>
            </a:pPr>
            <a:r>
              <a:rPr lang="en-US" sz="3360" b="1" spc="9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—</a:t>
            </a:r>
          </a:p>
          <a:p>
            <a:pPr algn="ctr">
              <a:lnSpc>
                <a:spcPts val="5014"/>
              </a:lnSpc>
            </a:pPr>
            <a:r>
              <a:rPr lang="en-US" sz="4360" b="1" spc="11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NOT</a:t>
            </a:r>
          </a:p>
          <a:p>
            <a:pPr algn="ctr">
              <a:lnSpc>
                <a:spcPts val="5014"/>
              </a:lnSpc>
            </a:pPr>
            <a:r>
              <a:rPr lang="en-US" sz="4360" b="1" spc="117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RISK TAKERS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90314" y="2382314"/>
            <a:ext cx="9185628" cy="6875986"/>
            <a:chOff x="0" y="0"/>
            <a:chExt cx="2419260" cy="18109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19260" cy="1810959"/>
            </a:xfrm>
            <a:custGeom>
              <a:avLst/>
              <a:gdLst/>
              <a:ahLst/>
              <a:cxnLst/>
              <a:rect l="l" t="t" r="r" b="b"/>
              <a:pathLst>
                <a:path w="2419260" h="1810959">
                  <a:moveTo>
                    <a:pt x="67426" y="0"/>
                  </a:moveTo>
                  <a:lnTo>
                    <a:pt x="2351834" y="0"/>
                  </a:lnTo>
                  <a:cubicBezTo>
                    <a:pt x="2369716" y="0"/>
                    <a:pt x="2386867" y="7104"/>
                    <a:pt x="2399511" y="19749"/>
                  </a:cubicBezTo>
                  <a:cubicBezTo>
                    <a:pt x="2412156" y="32394"/>
                    <a:pt x="2419260" y="49544"/>
                    <a:pt x="2419260" y="67426"/>
                  </a:cubicBezTo>
                  <a:lnTo>
                    <a:pt x="2419260" y="1743533"/>
                  </a:lnTo>
                  <a:cubicBezTo>
                    <a:pt x="2419260" y="1761416"/>
                    <a:pt x="2412156" y="1778566"/>
                    <a:pt x="2399511" y="1791210"/>
                  </a:cubicBezTo>
                  <a:cubicBezTo>
                    <a:pt x="2386867" y="1803855"/>
                    <a:pt x="2369716" y="1810959"/>
                    <a:pt x="2351834" y="1810959"/>
                  </a:cubicBezTo>
                  <a:lnTo>
                    <a:pt x="67426" y="1810959"/>
                  </a:lnTo>
                  <a:cubicBezTo>
                    <a:pt x="49544" y="1810959"/>
                    <a:pt x="32394" y="1803855"/>
                    <a:pt x="19749" y="1791210"/>
                  </a:cubicBezTo>
                  <a:cubicBezTo>
                    <a:pt x="7104" y="1778566"/>
                    <a:pt x="0" y="1761416"/>
                    <a:pt x="0" y="1743533"/>
                  </a:cubicBezTo>
                  <a:lnTo>
                    <a:pt x="0" y="67426"/>
                  </a:lnTo>
                  <a:cubicBezTo>
                    <a:pt x="0" y="49544"/>
                    <a:pt x="7104" y="32394"/>
                    <a:pt x="19749" y="19749"/>
                  </a:cubicBezTo>
                  <a:cubicBezTo>
                    <a:pt x="32394" y="7104"/>
                    <a:pt x="49544" y="0"/>
                    <a:pt x="6742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19260" cy="1868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087818" y="2669477"/>
            <a:ext cx="8472820" cy="6301660"/>
          </a:xfrm>
          <a:custGeom>
            <a:avLst/>
            <a:gdLst/>
            <a:ahLst/>
            <a:cxnLst/>
            <a:rect l="l" t="t" r="r" b="b"/>
            <a:pathLst>
              <a:path w="8472820" h="6301660">
                <a:moveTo>
                  <a:pt x="0" y="0"/>
                </a:moveTo>
                <a:lnTo>
                  <a:pt x="8472820" y="0"/>
                </a:lnTo>
                <a:lnTo>
                  <a:pt x="8472820" y="6301660"/>
                </a:lnTo>
                <a:lnTo>
                  <a:pt x="0" y="6301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066800"/>
            <a:ext cx="1353309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Fee Stack @ $400,000 Captive Retention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524795"/>
            <a:ext cx="5642943" cy="564294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9970" y="0"/>
                  </a:moveTo>
                  <a:lnTo>
                    <a:pt x="742830" y="0"/>
                  </a:lnTo>
                  <a:cubicBezTo>
                    <a:pt x="781473" y="0"/>
                    <a:pt x="812800" y="31327"/>
                    <a:pt x="812800" y="69970"/>
                  </a:cubicBezTo>
                  <a:lnTo>
                    <a:pt x="812800" y="742830"/>
                  </a:lnTo>
                  <a:cubicBezTo>
                    <a:pt x="812800" y="781473"/>
                    <a:pt x="781473" y="812800"/>
                    <a:pt x="742830" y="812800"/>
                  </a:cubicBezTo>
                  <a:lnTo>
                    <a:pt x="69970" y="812800"/>
                  </a:lnTo>
                  <a:cubicBezTo>
                    <a:pt x="31327" y="812800"/>
                    <a:pt x="0" y="781473"/>
                    <a:pt x="0" y="742830"/>
                  </a:cubicBezTo>
                  <a:lnTo>
                    <a:pt x="0" y="69970"/>
                  </a:lnTo>
                  <a:cubicBezTo>
                    <a:pt x="0" y="31327"/>
                    <a:pt x="31327" y="0"/>
                    <a:pt x="69970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051594" y="2333551"/>
            <a:ext cx="9312155" cy="399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policyholder-controlled mutual reinsurer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NV-domiciled association captive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Built exclusively for captives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Common bond for captive collaboration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Risk retained increases with scale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Actuarially supported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 growth for growth’s sake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051594" y="1022259"/>
            <a:ext cx="885929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Synergix Re Difference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17405" y="0"/>
            <a:ext cx="6534190" cy="8167737"/>
          </a:xfrm>
          <a:custGeom>
            <a:avLst/>
            <a:gdLst/>
            <a:ahLst/>
            <a:cxnLst/>
            <a:rect l="l" t="t" r="r" b="b"/>
            <a:pathLst>
              <a:path w="6534190" h="8167737">
                <a:moveTo>
                  <a:pt x="0" y="0"/>
                </a:moveTo>
                <a:lnTo>
                  <a:pt x="6534189" y="0"/>
                </a:lnTo>
                <a:lnTo>
                  <a:pt x="6534189" y="8167737"/>
                </a:lnTo>
                <a:lnTo>
                  <a:pt x="0" y="8167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474655" y="8609330"/>
            <a:ext cx="4784645" cy="648970"/>
            <a:chOff x="0" y="0"/>
            <a:chExt cx="6379526" cy="86529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379526" cy="865293"/>
              <a:chOff x="0" y="0"/>
              <a:chExt cx="2101000" cy="2849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01000" cy="284971"/>
              </a:xfrm>
              <a:custGeom>
                <a:avLst/>
                <a:gdLst/>
                <a:ahLst/>
                <a:cxnLst/>
                <a:rect l="l" t="t" r="r" b="b"/>
                <a:pathLst>
                  <a:path w="2101000" h="284971">
                    <a:moveTo>
                      <a:pt x="56633" y="0"/>
                    </a:moveTo>
                    <a:lnTo>
                      <a:pt x="2044367" y="0"/>
                    </a:lnTo>
                    <a:cubicBezTo>
                      <a:pt x="2075644" y="0"/>
                      <a:pt x="2101000" y="25355"/>
                      <a:pt x="2101000" y="56633"/>
                    </a:cubicBezTo>
                    <a:lnTo>
                      <a:pt x="2101000" y="228338"/>
                    </a:lnTo>
                    <a:cubicBezTo>
                      <a:pt x="2101000" y="243358"/>
                      <a:pt x="2095033" y="257763"/>
                      <a:pt x="2084412" y="268384"/>
                    </a:cubicBezTo>
                    <a:cubicBezTo>
                      <a:pt x="2073792" y="279004"/>
                      <a:pt x="2059387" y="284971"/>
                      <a:pt x="2044367" y="284971"/>
                    </a:cubicBezTo>
                    <a:lnTo>
                      <a:pt x="56633" y="284971"/>
                    </a:lnTo>
                    <a:cubicBezTo>
                      <a:pt x="41613" y="284971"/>
                      <a:pt x="27208" y="279004"/>
                      <a:pt x="16587" y="268384"/>
                    </a:cubicBezTo>
                    <a:cubicBezTo>
                      <a:pt x="5967" y="257763"/>
                      <a:pt x="0" y="243358"/>
                      <a:pt x="0" y="228338"/>
                    </a:cubicBezTo>
                    <a:lnTo>
                      <a:pt x="0" y="56633"/>
                    </a:lnTo>
                    <a:cubicBezTo>
                      <a:pt x="0" y="41613"/>
                      <a:pt x="5967" y="27208"/>
                      <a:pt x="16587" y="16587"/>
                    </a:cubicBezTo>
                    <a:cubicBezTo>
                      <a:pt x="27208" y="5967"/>
                      <a:pt x="41613" y="0"/>
                      <a:pt x="56633" y="0"/>
                    </a:cubicBezTo>
                    <a:close/>
                  </a:path>
                </a:pathLst>
              </a:custGeom>
              <a:ln w="19050" cap="rnd">
                <a:solidFill>
                  <a:srgbClr val="ADADA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2101000" cy="332596"/>
              </a:xfrm>
              <a:prstGeom prst="rect">
                <a:avLst/>
              </a:prstGeom>
            </p:spPr>
            <p:txBody>
              <a:bodyPr lIns="48934" tIns="48934" rIns="48934" bIns="48934" rtlCol="0" anchor="ctr"/>
              <a:lstStyle/>
              <a:p>
                <a:pPr algn="ctr">
                  <a:lnSpc>
                    <a:spcPts val="222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661277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490379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19986" y="306165"/>
              <a:ext cx="1944377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(412) 369-9696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109036" y="306165"/>
              <a:ext cx="1906795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synergix.insure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4873" y="2521194"/>
            <a:ext cx="5342507" cy="534250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3905" y="0"/>
                  </a:moveTo>
                  <a:lnTo>
                    <a:pt x="738895" y="0"/>
                  </a:lnTo>
                  <a:cubicBezTo>
                    <a:pt x="758496" y="0"/>
                    <a:pt x="777294" y="7786"/>
                    <a:pt x="791154" y="21646"/>
                  </a:cubicBezTo>
                  <a:cubicBezTo>
                    <a:pt x="805014" y="35506"/>
                    <a:pt x="812800" y="54304"/>
                    <a:pt x="812800" y="73905"/>
                  </a:cubicBezTo>
                  <a:lnTo>
                    <a:pt x="812800" y="738895"/>
                  </a:lnTo>
                  <a:cubicBezTo>
                    <a:pt x="812800" y="758496"/>
                    <a:pt x="805014" y="777294"/>
                    <a:pt x="791154" y="791154"/>
                  </a:cubicBezTo>
                  <a:cubicBezTo>
                    <a:pt x="777294" y="805014"/>
                    <a:pt x="758496" y="812800"/>
                    <a:pt x="738895" y="812800"/>
                  </a:cubicBezTo>
                  <a:lnTo>
                    <a:pt x="73905" y="812800"/>
                  </a:lnTo>
                  <a:cubicBezTo>
                    <a:pt x="54304" y="812800"/>
                    <a:pt x="35506" y="805014"/>
                    <a:pt x="21646" y="791154"/>
                  </a:cubicBezTo>
                  <a:cubicBezTo>
                    <a:pt x="7786" y="777294"/>
                    <a:pt x="0" y="758496"/>
                    <a:pt x="0" y="738895"/>
                  </a:cubicBezTo>
                  <a:lnTo>
                    <a:pt x="0" y="73905"/>
                  </a:lnTo>
                  <a:cubicBezTo>
                    <a:pt x="0" y="54304"/>
                    <a:pt x="7786" y="35506"/>
                    <a:pt x="21646" y="21646"/>
                  </a:cubicBezTo>
                  <a:cubicBezTo>
                    <a:pt x="35506" y="7786"/>
                    <a:pt x="54304" y="0"/>
                    <a:pt x="73905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3361379"/>
            <a:ext cx="6154853" cy="3662138"/>
          </a:xfrm>
          <a:custGeom>
            <a:avLst/>
            <a:gdLst/>
            <a:ahLst/>
            <a:cxnLst/>
            <a:rect l="l" t="t" r="r" b="b"/>
            <a:pathLst>
              <a:path w="6154853" h="3662138">
                <a:moveTo>
                  <a:pt x="0" y="0"/>
                </a:moveTo>
                <a:lnTo>
                  <a:pt x="6154853" y="0"/>
                </a:lnTo>
                <a:lnTo>
                  <a:pt x="6154853" y="3662137"/>
                </a:lnTo>
                <a:lnTo>
                  <a:pt x="0" y="3662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567064" y="2483094"/>
            <a:ext cx="10172576" cy="399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Issues excess stop loss only to captives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Attaches above captive retention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Covers the next $2,000,000 per claim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Claims in excess of $2,000,000 + Captive’s retention will retrocede to either: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Fronting carrier already in place or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Odyssey Re, Synergix’s excess carrier. 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923925"/>
            <a:ext cx="7747099" cy="96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5"/>
              </a:lnSpc>
            </a:pPr>
            <a:r>
              <a:rPr lang="en-US" sz="571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Re Benefits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456438" y="2096329"/>
            <a:ext cx="9238404" cy="645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Reason #1 – </a:t>
            </a:r>
            <a:r>
              <a:rPr lang="en-US" sz="3500" u="sng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Appropriate Excess Pricing</a:t>
            </a:r>
            <a:endParaRPr lang="en-US" u="sng" dirty="0"/>
          </a:p>
          <a:p>
            <a:pPr marL="755650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 dirty="0" err="1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medTRANS</a:t>
            </a: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market experience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1511300" lvl="2" indent="-503555" algn="l">
              <a:lnSpc>
                <a:spcPts val="4550"/>
              </a:lnSpc>
              <a:buFont typeface="Arial"/>
              <a:buChar char="⚬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2016 – no longer fronted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1511300" lvl="2" indent="-503555" algn="l">
              <a:lnSpc>
                <a:spcPts val="4550"/>
              </a:lnSpc>
              <a:buFont typeface="Arial"/>
              <a:buChar char="⚬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Excess premium was reduced without explanation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2266950" lvl="3" indent="-566420" algn="l">
              <a:lnSpc>
                <a:spcPts val="4550"/>
              </a:lnSpc>
              <a:buFont typeface="Arial"/>
              <a:buChar char="￭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Excess of $250,000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3022600" lvl="4" indent="-604520" algn="l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2015: Rate was ~ $42 PEPM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3022600" lvl="4" indent="-604520" algn="l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2016: Rate was ~ $35 PEPM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755650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Discovered our fronting carrier was giving away fronting service and overcharged excess premium.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28700" y="2946137"/>
            <a:ext cx="5342507" cy="534250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3905" y="0"/>
                  </a:moveTo>
                  <a:lnTo>
                    <a:pt x="738895" y="0"/>
                  </a:lnTo>
                  <a:cubicBezTo>
                    <a:pt x="758496" y="0"/>
                    <a:pt x="777294" y="7786"/>
                    <a:pt x="791154" y="21646"/>
                  </a:cubicBezTo>
                  <a:cubicBezTo>
                    <a:pt x="805014" y="35506"/>
                    <a:pt x="812800" y="54304"/>
                    <a:pt x="812800" y="73905"/>
                  </a:cubicBezTo>
                  <a:lnTo>
                    <a:pt x="812800" y="738895"/>
                  </a:lnTo>
                  <a:cubicBezTo>
                    <a:pt x="812800" y="758496"/>
                    <a:pt x="805014" y="777294"/>
                    <a:pt x="791154" y="791154"/>
                  </a:cubicBezTo>
                  <a:cubicBezTo>
                    <a:pt x="777294" y="805014"/>
                    <a:pt x="758496" y="812800"/>
                    <a:pt x="738895" y="812800"/>
                  </a:cubicBezTo>
                  <a:lnTo>
                    <a:pt x="73905" y="812800"/>
                  </a:lnTo>
                  <a:cubicBezTo>
                    <a:pt x="54304" y="812800"/>
                    <a:pt x="35506" y="805014"/>
                    <a:pt x="21646" y="791154"/>
                  </a:cubicBezTo>
                  <a:cubicBezTo>
                    <a:pt x="7786" y="777294"/>
                    <a:pt x="0" y="758496"/>
                    <a:pt x="0" y="738895"/>
                  </a:cubicBezTo>
                  <a:lnTo>
                    <a:pt x="0" y="73905"/>
                  </a:lnTo>
                  <a:cubicBezTo>
                    <a:pt x="0" y="54304"/>
                    <a:pt x="7786" y="35506"/>
                    <a:pt x="21646" y="21646"/>
                  </a:cubicBezTo>
                  <a:cubicBezTo>
                    <a:pt x="35506" y="7786"/>
                    <a:pt x="54304" y="0"/>
                    <a:pt x="73905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906401" y="1998355"/>
            <a:ext cx="3587106" cy="5384024"/>
          </a:xfrm>
          <a:custGeom>
            <a:avLst/>
            <a:gdLst/>
            <a:ahLst/>
            <a:cxnLst/>
            <a:rect l="l" t="t" r="r" b="b"/>
            <a:pathLst>
              <a:path w="3587106" h="5384024">
                <a:moveTo>
                  <a:pt x="0" y="0"/>
                </a:moveTo>
                <a:lnTo>
                  <a:pt x="3587106" y="0"/>
                </a:lnTo>
                <a:lnTo>
                  <a:pt x="3587106" y="5384024"/>
                </a:lnTo>
                <a:lnTo>
                  <a:pt x="0" y="5384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923925"/>
            <a:ext cx="9367093" cy="96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5"/>
              </a:lnSpc>
            </a:pPr>
            <a:r>
              <a:rPr lang="en-US" sz="571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Re Background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772900" y="1028700"/>
            <a:ext cx="5486400" cy="8275924"/>
            <a:chOff x="0" y="0"/>
            <a:chExt cx="812800" cy="12260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226063"/>
            </a:xfrm>
            <a:custGeom>
              <a:avLst/>
              <a:gdLst/>
              <a:ahLst/>
              <a:cxnLst/>
              <a:rect l="l" t="t" r="r" b="b"/>
              <a:pathLst>
                <a:path w="812800" h="1226063">
                  <a:moveTo>
                    <a:pt x="56444" y="0"/>
                  </a:moveTo>
                  <a:lnTo>
                    <a:pt x="756356" y="0"/>
                  </a:lnTo>
                  <a:cubicBezTo>
                    <a:pt x="771326" y="0"/>
                    <a:pt x="785682" y="5947"/>
                    <a:pt x="796268" y="16532"/>
                  </a:cubicBezTo>
                  <a:cubicBezTo>
                    <a:pt x="806853" y="27118"/>
                    <a:pt x="812800" y="41474"/>
                    <a:pt x="812800" y="56444"/>
                  </a:cubicBezTo>
                  <a:lnTo>
                    <a:pt x="812800" y="1169618"/>
                  </a:lnTo>
                  <a:cubicBezTo>
                    <a:pt x="812800" y="1184588"/>
                    <a:pt x="806853" y="1198945"/>
                    <a:pt x="796268" y="1209531"/>
                  </a:cubicBezTo>
                  <a:cubicBezTo>
                    <a:pt x="785682" y="1220116"/>
                    <a:pt x="771326" y="1226063"/>
                    <a:pt x="756356" y="1226063"/>
                  </a:cubicBezTo>
                  <a:lnTo>
                    <a:pt x="56444" y="1226063"/>
                  </a:lnTo>
                  <a:cubicBezTo>
                    <a:pt x="41474" y="1226063"/>
                    <a:pt x="27118" y="1220116"/>
                    <a:pt x="16532" y="1209531"/>
                  </a:cubicBezTo>
                  <a:cubicBezTo>
                    <a:pt x="5947" y="1198945"/>
                    <a:pt x="0" y="1184588"/>
                    <a:pt x="0" y="1169618"/>
                  </a:cubicBezTo>
                  <a:lnTo>
                    <a:pt x="0" y="56444"/>
                  </a:lnTo>
                  <a:cubicBezTo>
                    <a:pt x="0" y="41474"/>
                    <a:pt x="5947" y="27118"/>
                    <a:pt x="16532" y="16532"/>
                  </a:cubicBezTo>
                  <a:cubicBezTo>
                    <a:pt x="27118" y="5947"/>
                    <a:pt x="41474" y="0"/>
                    <a:pt x="56444" y="0"/>
                  </a:cubicBezTo>
                  <a:close/>
                </a:path>
              </a:pathLst>
            </a:custGeom>
            <a:blipFill>
              <a:blip r:embed="rId4"/>
              <a:stretch>
                <a:fillRect l="-91342" r="-350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2193360"/>
            <a:ext cx="9530962" cy="342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Large captives are retaining too little risk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Not currently priced attractively 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15k–50k lives with $300k–$500k retentions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That is not risk-taking behavior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Why?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066800"/>
            <a:ext cx="7644705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Retention Question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474655" y="-308581"/>
            <a:ext cx="4784645" cy="8514248"/>
            <a:chOff x="0" y="0"/>
            <a:chExt cx="6350000" cy="11299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11299789"/>
            </a:xfrm>
            <a:custGeom>
              <a:avLst/>
              <a:gdLst/>
              <a:ahLst/>
              <a:cxnLst/>
              <a:rect l="l" t="t" r="r" b="b"/>
              <a:pathLst>
                <a:path w="6350000" h="11299789">
                  <a:moveTo>
                    <a:pt x="0" y="10727266"/>
                  </a:moveTo>
                  <a:lnTo>
                    <a:pt x="0" y="572523"/>
                  </a:lnTo>
                  <a:cubicBezTo>
                    <a:pt x="0" y="256129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57635"/>
                    <a:pt x="6350000" y="572523"/>
                  </a:cubicBezTo>
                  <a:lnTo>
                    <a:pt x="6350000" y="10727266"/>
                  </a:lnTo>
                  <a:cubicBezTo>
                    <a:pt x="6350000" y="11043660"/>
                    <a:pt x="6134100" y="11299789"/>
                    <a:pt x="5867400" y="11299789"/>
                  </a:cubicBezTo>
                  <a:lnTo>
                    <a:pt x="482600" y="11299789"/>
                  </a:lnTo>
                  <a:cubicBezTo>
                    <a:pt x="217170" y="11299789"/>
                    <a:pt x="0" y="11043660"/>
                    <a:pt x="0" y="10727266"/>
                  </a:cubicBezTo>
                  <a:close/>
                </a:path>
              </a:pathLst>
            </a:custGeom>
            <a:blipFill>
              <a:blip r:embed="rId4"/>
              <a:stretch>
                <a:fillRect l="-64701" r="-1022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474655" y="8609330"/>
            <a:ext cx="4784645" cy="648970"/>
            <a:chOff x="0" y="0"/>
            <a:chExt cx="6379526" cy="86529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379526" cy="865293"/>
              <a:chOff x="0" y="0"/>
              <a:chExt cx="2101000" cy="28497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101000" cy="284971"/>
              </a:xfrm>
              <a:custGeom>
                <a:avLst/>
                <a:gdLst/>
                <a:ahLst/>
                <a:cxnLst/>
                <a:rect l="l" t="t" r="r" b="b"/>
                <a:pathLst>
                  <a:path w="2101000" h="284971">
                    <a:moveTo>
                      <a:pt x="56633" y="0"/>
                    </a:moveTo>
                    <a:lnTo>
                      <a:pt x="2044367" y="0"/>
                    </a:lnTo>
                    <a:cubicBezTo>
                      <a:pt x="2075644" y="0"/>
                      <a:pt x="2101000" y="25355"/>
                      <a:pt x="2101000" y="56633"/>
                    </a:cubicBezTo>
                    <a:lnTo>
                      <a:pt x="2101000" y="228338"/>
                    </a:lnTo>
                    <a:cubicBezTo>
                      <a:pt x="2101000" y="243358"/>
                      <a:pt x="2095033" y="257763"/>
                      <a:pt x="2084412" y="268384"/>
                    </a:cubicBezTo>
                    <a:cubicBezTo>
                      <a:pt x="2073792" y="279004"/>
                      <a:pt x="2059387" y="284971"/>
                      <a:pt x="2044367" y="284971"/>
                    </a:cubicBezTo>
                    <a:lnTo>
                      <a:pt x="56633" y="284971"/>
                    </a:lnTo>
                    <a:cubicBezTo>
                      <a:pt x="41613" y="284971"/>
                      <a:pt x="27208" y="279004"/>
                      <a:pt x="16587" y="268384"/>
                    </a:cubicBezTo>
                    <a:cubicBezTo>
                      <a:pt x="5967" y="257763"/>
                      <a:pt x="0" y="243358"/>
                      <a:pt x="0" y="228338"/>
                    </a:cubicBezTo>
                    <a:lnTo>
                      <a:pt x="0" y="56633"/>
                    </a:lnTo>
                    <a:cubicBezTo>
                      <a:pt x="0" y="41613"/>
                      <a:pt x="5967" y="27208"/>
                      <a:pt x="16587" y="16587"/>
                    </a:cubicBezTo>
                    <a:cubicBezTo>
                      <a:pt x="27208" y="5967"/>
                      <a:pt x="41613" y="0"/>
                      <a:pt x="56633" y="0"/>
                    </a:cubicBezTo>
                    <a:close/>
                  </a:path>
                </a:pathLst>
              </a:custGeom>
              <a:ln w="19050" cap="rnd">
                <a:solidFill>
                  <a:srgbClr val="ADADA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47625"/>
                <a:ext cx="2101000" cy="332596"/>
              </a:xfrm>
              <a:prstGeom prst="rect">
                <a:avLst/>
              </a:prstGeom>
            </p:spPr>
            <p:txBody>
              <a:bodyPr lIns="48934" tIns="48934" rIns="48934" bIns="48934" rtlCol="0" anchor="ctr"/>
              <a:lstStyle/>
              <a:p>
                <a:pPr algn="ctr">
                  <a:lnSpc>
                    <a:spcPts val="222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661277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490379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19986" y="306165"/>
              <a:ext cx="1944377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(412) 369-9696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109036" y="306165"/>
              <a:ext cx="1906795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synergix.insure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8700" y="3134251"/>
            <a:ext cx="10426256" cy="409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0" lvl="1" indent="-377825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Purchase excess coverage via captive insurance company</a:t>
            </a:r>
            <a:endParaRPr lang="en-US" dirty="0"/>
          </a:p>
          <a:p>
            <a:pPr marL="755650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Participate in underwriting profits earned at the excess level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755650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Collaborate with other policyholders (captives) on excess reinsurance, governance synergies, and market trends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923925"/>
            <a:ext cx="1009637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Re Enables Existing Captives the Ability To:</a:t>
            </a:r>
          </a:p>
        </p:txBody>
      </p:sp>
      <p:sp>
        <p:nvSpPr>
          <p:cNvPr id="16" name="Freeform 16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279081" y="2293462"/>
            <a:ext cx="8590843" cy="6875986"/>
            <a:chOff x="0" y="0"/>
            <a:chExt cx="2262609" cy="18109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62609" cy="1810959"/>
            </a:xfrm>
            <a:custGeom>
              <a:avLst/>
              <a:gdLst/>
              <a:ahLst/>
              <a:cxnLst/>
              <a:rect l="l" t="t" r="r" b="b"/>
              <a:pathLst>
                <a:path w="2262609" h="1810959">
                  <a:moveTo>
                    <a:pt x="72095" y="0"/>
                  </a:moveTo>
                  <a:lnTo>
                    <a:pt x="2190514" y="0"/>
                  </a:lnTo>
                  <a:cubicBezTo>
                    <a:pt x="2209635" y="0"/>
                    <a:pt x="2227972" y="7596"/>
                    <a:pt x="2241493" y="21116"/>
                  </a:cubicBezTo>
                  <a:cubicBezTo>
                    <a:pt x="2255013" y="34636"/>
                    <a:pt x="2262609" y="52974"/>
                    <a:pt x="2262609" y="72095"/>
                  </a:cubicBezTo>
                  <a:lnTo>
                    <a:pt x="2262609" y="1738865"/>
                  </a:lnTo>
                  <a:cubicBezTo>
                    <a:pt x="2262609" y="1757985"/>
                    <a:pt x="2255013" y="1776323"/>
                    <a:pt x="2241493" y="1789843"/>
                  </a:cubicBezTo>
                  <a:cubicBezTo>
                    <a:pt x="2227972" y="1803364"/>
                    <a:pt x="2209635" y="1810959"/>
                    <a:pt x="2190514" y="1810959"/>
                  </a:cubicBezTo>
                  <a:lnTo>
                    <a:pt x="72095" y="1810959"/>
                  </a:lnTo>
                  <a:cubicBezTo>
                    <a:pt x="52974" y="1810959"/>
                    <a:pt x="34636" y="1803364"/>
                    <a:pt x="21116" y="1789843"/>
                  </a:cubicBezTo>
                  <a:cubicBezTo>
                    <a:pt x="7596" y="1776323"/>
                    <a:pt x="0" y="1757985"/>
                    <a:pt x="0" y="1738865"/>
                  </a:cubicBezTo>
                  <a:lnTo>
                    <a:pt x="0" y="72095"/>
                  </a:lnTo>
                  <a:cubicBezTo>
                    <a:pt x="0" y="52974"/>
                    <a:pt x="7596" y="34636"/>
                    <a:pt x="21116" y="21116"/>
                  </a:cubicBezTo>
                  <a:cubicBezTo>
                    <a:pt x="34636" y="7596"/>
                    <a:pt x="52974" y="0"/>
                    <a:pt x="720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62609" cy="1868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950011" y="3020605"/>
            <a:ext cx="11129892" cy="5421700"/>
          </a:xfrm>
          <a:custGeom>
            <a:avLst/>
            <a:gdLst/>
            <a:ahLst/>
            <a:cxnLst/>
            <a:rect l="l" t="t" r="r" b="b"/>
            <a:pathLst>
              <a:path w="11129892" h="5421700">
                <a:moveTo>
                  <a:pt x="0" y="0"/>
                </a:moveTo>
                <a:lnTo>
                  <a:pt x="11129892" y="0"/>
                </a:lnTo>
                <a:lnTo>
                  <a:pt x="11129892" y="5421700"/>
                </a:lnTo>
                <a:lnTo>
                  <a:pt x="0" y="5421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1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095375"/>
            <a:ext cx="10759232" cy="79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2"/>
              </a:lnSpc>
            </a:pPr>
            <a:r>
              <a:rPr lang="en-US" sz="572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Ideal Retention Strategy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0733" y="2305754"/>
            <a:ext cx="8590843" cy="6875986"/>
            <a:chOff x="0" y="0"/>
            <a:chExt cx="2262609" cy="18109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62609" cy="1810959"/>
            </a:xfrm>
            <a:custGeom>
              <a:avLst/>
              <a:gdLst/>
              <a:ahLst/>
              <a:cxnLst/>
              <a:rect l="l" t="t" r="r" b="b"/>
              <a:pathLst>
                <a:path w="2262609" h="1810959">
                  <a:moveTo>
                    <a:pt x="72095" y="0"/>
                  </a:moveTo>
                  <a:lnTo>
                    <a:pt x="2190514" y="0"/>
                  </a:lnTo>
                  <a:cubicBezTo>
                    <a:pt x="2209635" y="0"/>
                    <a:pt x="2227972" y="7596"/>
                    <a:pt x="2241493" y="21116"/>
                  </a:cubicBezTo>
                  <a:cubicBezTo>
                    <a:pt x="2255013" y="34636"/>
                    <a:pt x="2262609" y="52974"/>
                    <a:pt x="2262609" y="72095"/>
                  </a:cubicBezTo>
                  <a:lnTo>
                    <a:pt x="2262609" y="1738865"/>
                  </a:lnTo>
                  <a:cubicBezTo>
                    <a:pt x="2262609" y="1757985"/>
                    <a:pt x="2255013" y="1776323"/>
                    <a:pt x="2241493" y="1789843"/>
                  </a:cubicBezTo>
                  <a:cubicBezTo>
                    <a:pt x="2227972" y="1803364"/>
                    <a:pt x="2209635" y="1810959"/>
                    <a:pt x="2190514" y="1810959"/>
                  </a:cubicBezTo>
                  <a:lnTo>
                    <a:pt x="72095" y="1810959"/>
                  </a:lnTo>
                  <a:cubicBezTo>
                    <a:pt x="52974" y="1810959"/>
                    <a:pt x="34636" y="1803364"/>
                    <a:pt x="21116" y="1789843"/>
                  </a:cubicBezTo>
                  <a:cubicBezTo>
                    <a:pt x="7596" y="1776323"/>
                    <a:pt x="0" y="1757985"/>
                    <a:pt x="0" y="1738865"/>
                  </a:cubicBezTo>
                  <a:lnTo>
                    <a:pt x="0" y="72095"/>
                  </a:lnTo>
                  <a:cubicBezTo>
                    <a:pt x="0" y="52974"/>
                    <a:pt x="7596" y="34636"/>
                    <a:pt x="21116" y="21116"/>
                  </a:cubicBezTo>
                  <a:cubicBezTo>
                    <a:pt x="34636" y="7596"/>
                    <a:pt x="52974" y="0"/>
                    <a:pt x="720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62609" cy="1868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06320" y="3117265"/>
            <a:ext cx="11094099" cy="5252963"/>
          </a:xfrm>
          <a:custGeom>
            <a:avLst/>
            <a:gdLst/>
            <a:ahLst/>
            <a:cxnLst/>
            <a:rect l="l" t="t" r="r" b="b"/>
            <a:pathLst>
              <a:path w="11094099" h="5252963">
                <a:moveTo>
                  <a:pt x="0" y="0"/>
                </a:moveTo>
                <a:lnTo>
                  <a:pt x="11094099" y="0"/>
                </a:lnTo>
                <a:lnTo>
                  <a:pt x="11094099" y="5252963"/>
                </a:lnTo>
                <a:lnTo>
                  <a:pt x="0" y="52529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2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095375"/>
            <a:ext cx="6677620" cy="79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2"/>
              </a:lnSpc>
            </a:pPr>
            <a:r>
              <a:rPr lang="en-US" sz="572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We’ve Seen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42546" y="1562849"/>
            <a:ext cx="4917210" cy="7417333"/>
            <a:chOff x="0" y="0"/>
            <a:chExt cx="812800" cy="12260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226063"/>
            </a:xfrm>
            <a:custGeom>
              <a:avLst/>
              <a:gdLst/>
              <a:ahLst/>
              <a:cxnLst/>
              <a:rect l="l" t="t" r="r" b="b"/>
              <a:pathLst>
                <a:path w="812800" h="1226063">
                  <a:moveTo>
                    <a:pt x="62978" y="0"/>
                  </a:moveTo>
                  <a:lnTo>
                    <a:pt x="749822" y="0"/>
                  </a:lnTo>
                  <a:cubicBezTo>
                    <a:pt x="766525" y="0"/>
                    <a:pt x="782543" y="6635"/>
                    <a:pt x="794354" y="18446"/>
                  </a:cubicBezTo>
                  <a:cubicBezTo>
                    <a:pt x="806165" y="30257"/>
                    <a:pt x="812800" y="46275"/>
                    <a:pt x="812800" y="62978"/>
                  </a:cubicBezTo>
                  <a:lnTo>
                    <a:pt x="812800" y="1163085"/>
                  </a:lnTo>
                  <a:cubicBezTo>
                    <a:pt x="812800" y="1179787"/>
                    <a:pt x="806165" y="1195806"/>
                    <a:pt x="794354" y="1207617"/>
                  </a:cubicBezTo>
                  <a:cubicBezTo>
                    <a:pt x="782543" y="1219428"/>
                    <a:pt x="766525" y="1226063"/>
                    <a:pt x="749822" y="1226063"/>
                  </a:cubicBezTo>
                  <a:lnTo>
                    <a:pt x="62978" y="1226063"/>
                  </a:lnTo>
                  <a:cubicBezTo>
                    <a:pt x="28196" y="1226063"/>
                    <a:pt x="0" y="1197867"/>
                    <a:pt x="0" y="1163085"/>
                  </a:cubicBezTo>
                  <a:lnTo>
                    <a:pt x="0" y="62978"/>
                  </a:lnTo>
                  <a:cubicBezTo>
                    <a:pt x="0" y="46275"/>
                    <a:pt x="6635" y="30257"/>
                    <a:pt x="18446" y="18446"/>
                  </a:cubicBezTo>
                  <a:cubicBezTo>
                    <a:pt x="30257" y="6635"/>
                    <a:pt x="46275" y="0"/>
                    <a:pt x="62978" y="0"/>
                  </a:cubicBezTo>
                  <a:close/>
                </a:path>
              </a:pathLst>
            </a:custGeom>
            <a:blipFill>
              <a:blip r:embed="rId2"/>
              <a:stretch>
                <a:fillRect l="-7132" r="-713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2217943"/>
            <a:ext cx="9530962" cy="285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medTRANS paid millions in premium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Very, very low breach rates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Inefficiency of premium pricing compounds over time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062172"/>
            <a:ext cx="9910167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Math Told the Same Story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247930" y="-383838"/>
            <a:ext cx="4917210" cy="9642138"/>
            <a:chOff x="0" y="0"/>
            <a:chExt cx="812800" cy="15938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593816"/>
            </a:xfrm>
            <a:custGeom>
              <a:avLst/>
              <a:gdLst/>
              <a:ahLst/>
              <a:cxnLst/>
              <a:rect l="l" t="t" r="r" b="b"/>
              <a:pathLst>
                <a:path w="812800" h="1593816">
                  <a:moveTo>
                    <a:pt x="62978" y="0"/>
                  </a:moveTo>
                  <a:lnTo>
                    <a:pt x="749822" y="0"/>
                  </a:lnTo>
                  <a:cubicBezTo>
                    <a:pt x="766525" y="0"/>
                    <a:pt x="782543" y="6635"/>
                    <a:pt x="794354" y="18446"/>
                  </a:cubicBezTo>
                  <a:cubicBezTo>
                    <a:pt x="806165" y="30257"/>
                    <a:pt x="812800" y="46275"/>
                    <a:pt x="812800" y="62978"/>
                  </a:cubicBezTo>
                  <a:lnTo>
                    <a:pt x="812800" y="1530838"/>
                  </a:lnTo>
                  <a:cubicBezTo>
                    <a:pt x="812800" y="1547541"/>
                    <a:pt x="806165" y="1563560"/>
                    <a:pt x="794354" y="1575371"/>
                  </a:cubicBezTo>
                  <a:cubicBezTo>
                    <a:pt x="782543" y="1587181"/>
                    <a:pt x="766525" y="1593816"/>
                    <a:pt x="749822" y="1593816"/>
                  </a:cubicBezTo>
                  <a:lnTo>
                    <a:pt x="62978" y="1593816"/>
                  </a:lnTo>
                  <a:cubicBezTo>
                    <a:pt x="46275" y="1593816"/>
                    <a:pt x="30257" y="1587181"/>
                    <a:pt x="18446" y="1575371"/>
                  </a:cubicBezTo>
                  <a:cubicBezTo>
                    <a:pt x="6635" y="1563560"/>
                    <a:pt x="0" y="1547541"/>
                    <a:pt x="0" y="1530838"/>
                  </a:cubicBezTo>
                  <a:lnTo>
                    <a:pt x="0" y="62978"/>
                  </a:lnTo>
                  <a:cubicBezTo>
                    <a:pt x="0" y="46275"/>
                    <a:pt x="6635" y="30257"/>
                    <a:pt x="18446" y="18446"/>
                  </a:cubicBezTo>
                  <a:cubicBezTo>
                    <a:pt x="30257" y="6635"/>
                    <a:pt x="46275" y="0"/>
                    <a:pt x="62978" y="0"/>
                  </a:cubicBezTo>
                  <a:close/>
                </a:path>
              </a:pathLst>
            </a:custGeom>
            <a:blipFill>
              <a:blip r:embed="rId4"/>
              <a:stretch>
                <a:fillRect l="-18895" r="-117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2476070"/>
            <a:ext cx="9530962" cy="399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 b="1" spc="94">
                <a:solidFill>
                  <a:srgbClr val="DB96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Reason #1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Bring excess pricing back in line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550"/>
              </a:lnSpc>
            </a:pPr>
            <a:r>
              <a:rPr lang="en-US" sz="3500" b="1" spc="94">
                <a:solidFill>
                  <a:srgbClr val="DB96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Reason #2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Allow the captive to take back lost underwriting profits at the Excess layer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1169339"/>
            <a:ext cx="609421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Strategic Goal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575019" y="2294687"/>
            <a:ext cx="13684281" cy="5903082"/>
            <a:chOff x="0" y="0"/>
            <a:chExt cx="3604090" cy="155472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04090" cy="1554721"/>
            </a:xfrm>
            <a:custGeom>
              <a:avLst/>
              <a:gdLst/>
              <a:ahLst/>
              <a:cxnLst/>
              <a:rect l="l" t="t" r="r" b="b"/>
              <a:pathLst>
                <a:path w="3604090" h="1554721">
                  <a:moveTo>
                    <a:pt x="45260" y="0"/>
                  </a:moveTo>
                  <a:lnTo>
                    <a:pt x="3558830" y="0"/>
                  </a:lnTo>
                  <a:cubicBezTo>
                    <a:pt x="3570834" y="0"/>
                    <a:pt x="3582346" y="4768"/>
                    <a:pt x="3590834" y="13256"/>
                  </a:cubicBezTo>
                  <a:cubicBezTo>
                    <a:pt x="3599322" y="21744"/>
                    <a:pt x="3604090" y="33256"/>
                    <a:pt x="3604090" y="45260"/>
                  </a:cubicBezTo>
                  <a:lnTo>
                    <a:pt x="3604090" y="1509461"/>
                  </a:lnTo>
                  <a:cubicBezTo>
                    <a:pt x="3604090" y="1521465"/>
                    <a:pt x="3599322" y="1532977"/>
                    <a:pt x="3590834" y="1541465"/>
                  </a:cubicBezTo>
                  <a:cubicBezTo>
                    <a:pt x="3582346" y="1549953"/>
                    <a:pt x="3570834" y="1554721"/>
                    <a:pt x="3558830" y="1554721"/>
                  </a:cubicBezTo>
                  <a:lnTo>
                    <a:pt x="45260" y="1554721"/>
                  </a:lnTo>
                  <a:cubicBezTo>
                    <a:pt x="33256" y="1554721"/>
                    <a:pt x="21744" y="1549953"/>
                    <a:pt x="13256" y="1541465"/>
                  </a:cubicBezTo>
                  <a:cubicBezTo>
                    <a:pt x="4768" y="1532977"/>
                    <a:pt x="0" y="1521465"/>
                    <a:pt x="0" y="1509461"/>
                  </a:cubicBezTo>
                  <a:lnTo>
                    <a:pt x="0" y="45260"/>
                  </a:lnTo>
                  <a:cubicBezTo>
                    <a:pt x="0" y="33256"/>
                    <a:pt x="4768" y="21744"/>
                    <a:pt x="13256" y="13256"/>
                  </a:cubicBezTo>
                  <a:cubicBezTo>
                    <a:pt x="21744" y="4768"/>
                    <a:pt x="33256" y="0"/>
                    <a:pt x="452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604090" cy="1611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846300" y="2854822"/>
            <a:ext cx="13160769" cy="4425126"/>
          </a:xfrm>
          <a:custGeom>
            <a:avLst/>
            <a:gdLst/>
            <a:ahLst/>
            <a:cxnLst/>
            <a:rect l="l" t="t" r="r" b="b"/>
            <a:pathLst>
              <a:path w="13160769" h="4425126">
                <a:moveTo>
                  <a:pt x="0" y="0"/>
                </a:moveTo>
                <a:lnTo>
                  <a:pt x="13160769" y="0"/>
                </a:lnTo>
                <a:lnTo>
                  <a:pt x="13160769" y="4425126"/>
                </a:lnTo>
                <a:lnTo>
                  <a:pt x="0" y="4425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956" r="-337" b="-10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066800"/>
            <a:ext cx="11046768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Let the Simple Math Tell the Story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42546" y="-625082"/>
            <a:ext cx="4917210" cy="9605263"/>
            <a:chOff x="0" y="0"/>
            <a:chExt cx="812800" cy="1587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587721"/>
            </a:xfrm>
            <a:custGeom>
              <a:avLst/>
              <a:gdLst/>
              <a:ahLst/>
              <a:cxnLst/>
              <a:rect l="l" t="t" r="r" b="b"/>
              <a:pathLst>
                <a:path w="812800" h="1587721">
                  <a:moveTo>
                    <a:pt x="62978" y="0"/>
                  </a:moveTo>
                  <a:lnTo>
                    <a:pt x="749822" y="0"/>
                  </a:lnTo>
                  <a:cubicBezTo>
                    <a:pt x="766525" y="0"/>
                    <a:pt x="782543" y="6635"/>
                    <a:pt x="794354" y="18446"/>
                  </a:cubicBezTo>
                  <a:cubicBezTo>
                    <a:pt x="806165" y="30257"/>
                    <a:pt x="812800" y="46275"/>
                    <a:pt x="812800" y="62978"/>
                  </a:cubicBezTo>
                  <a:lnTo>
                    <a:pt x="812800" y="1524743"/>
                  </a:lnTo>
                  <a:cubicBezTo>
                    <a:pt x="812800" y="1541446"/>
                    <a:pt x="806165" y="1557464"/>
                    <a:pt x="794354" y="1569275"/>
                  </a:cubicBezTo>
                  <a:cubicBezTo>
                    <a:pt x="782543" y="1581086"/>
                    <a:pt x="766525" y="1587721"/>
                    <a:pt x="749822" y="1587721"/>
                  </a:cubicBezTo>
                  <a:lnTo>
                    <a:pt x="62978" y="1587721"/>
                  </a:lnTo>
                  <a:cubicBezTo>
                    <a:pt x="28196" y="1587721"/>
                    <a:pt x="0" y="1559525"/>
                    <a:pt x="0" y="1524743"/>
                  </a:cubicBezTo>
                  <a:lnTo>
                    <a:pt x="0" y="62978"/>
                  </a:lnTo>
                  <a:cubicBezTo>
                    <a:pt x="0" y="46275"/>
                    <a:pt x="6635" y="30257"/>
                    <a:pt x="18446" y="18446"/>
                  </a:cubicBezTo>
                  <a:cubicBezTo>
                    <a:pt x="30257" y="6635"/>
                    <a:pt x="46275" y="0"/>
                    <a:pt x="62978" y="0"/>
                  </a:cubicBezTo>
                  <a:close/>
                </a:path>
              </a:pathLst>
            </a:custGeom>
            <a:blipFill>
              <a:blip r:embed="rId2"/>
              <a:stretch>
                <a:fillRect l="-15072" r="-1507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2047801"/>
            <a:ext cx="9530962" cy="570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Highly efficient model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Since Synergix does not have a profit motive G&amp;A expense is set at 10%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That is ~ 3x lower than admitted carriers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Policyholder benefits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Better premium pricing &amp; greater propensity to generate underwriting profits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066800"/>
            <a:ext cx="6217444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Efficiency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1849191"/>
            <a:ext cx="15495594" cy="570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Bring excess pricing back in line</a:t>
            </a:r>
          </a:p>
          <a:p>
            <a:pPr algn="l">
              <a:lnSpc>
                <a:spcPts val="4550"/>
              </a:lnSpc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Underwriting profit generation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  <a:p>
            <a:pPr algn="l">
              <a:lnSpc>
                <a:spcPts val="4550"/>
              </a:lnSpc>
            </a:pPr>
            <a:r>
              <a:rPr lang="en-US" sz="3500" b="1" spc="94">
                <a:solidFill>
                  <a:srgbClr val="DB96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Reason #3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Captive to captive collaboration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We are profound believers of captive insurance.  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captive profession stands to be stronger together than competing.  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Let’s collaborate on governance, stop-loss policy terms, health plan service provider compliance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1066800"/>
            <a:ext cx="4739878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Strategic Goal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72108"/>
            <a:ext cx="15409551" cy="399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Let’s make sure our clients are benefiting from a unified standard of excellence.  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Network contracting experience.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Health plan service provider experience.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Medical stop-loss policy language collaboration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Ideal client standards &amp; opportunities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066800"/>
            <a:ext cx="4739878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Strategic Goal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999685"/>
            <a:ext cx="16230600" cy="6198084"/>
            <a:chOff x="0" y="0"/>
            <a:chExt cx="4274726" cy="16324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1632417"/>
            </a:xfrm>
            <a:custGeom>
              <a:avLst/>
              <a:gdLst/>
              <a:ahLst/>
              <a:cxnLst/>
              <a:rect l="l" t="t" r="r" b="b"/>
              <a:pathLst>
                <a:path w="4274726" h="1632417">
                  <a:moveTo>
                    <a:pt x="38160" y="0"/>
                  </a:moveTo>
                  <a:lnTo>
                    <a:pt x="4236566" y="0"/>
                  </a:lnTo>
                  <a:cubicBezTo>
                    <a:pt x="4257641" y="0"/>
                    <a:pt x="4274726" y="17085"/>
                    <a:pt x="4274726" y="38160"/>
                  </a:cubicBezTo>
                  <a:lnTo>
                    <a:pt x="4274726" y="1594257"/>
                  </a:lnTo>
                  <a:cubicBezTo>
                    <a:pt x="4274726" y="1615332"/>
                    <a:pt x="4257641" y="1632417"/>
                    <a:pt x="4236566" y="1632417"/>
                  </a:cubicBezTo>
                  <a:lnTo>
                    <a:pt x="38160" y="1632417"/>
                  </a:lnTo>
                  <a:cubicBezTo>
                    <a:pt x="17085" y="1632417"/>
                    <a:pt x="0" y="1615332"/>
                    <a:pt x="0" y="1594257"/>
                  </a:cubicBezTo>
                  <a:lnTo>
                    <a:pt x="0" y="38160"/>
                  </a:lnTo>
                  <a:cubicBezTo>
                    <a:pt x="0" y="17085"/>
                    <a:pt x="17085" y="0"/>
                    <a:pt x="3816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274726" cy="1689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83055" y="5628621"/>
            <a:ext cx="4821197" cy="1633274"/>
          </a:xfrm>
          <a:custGeom>
            <a:avLst/>
            <a:gdLst/>
            <a:ahLst/>
            <a:cxnLst/>
            <a:rect l="l" t="t" r="r" b="b"/>
            <a:pathLst>
              <a:path w="4821197" h="1633274">
                <a:moveTo>
                  <a:pt x="0" y="0"/>
                </a:moveTo>
                <a:lnTo>
                  <a:pt x="4821196" y="0"/>
                </a:lnTo>
                <a:lnTo>
                  <a:pt x="4821196" y="1633275"/>
                </a:lnTo>
                <a:lnTo>
                  <a:pt x="0" y="1633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63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836029" y="2463953"/>
            <a:ext cx="4202254" cy="2133484"/>
          </a:xfrm>
          <a:custGeom>
            <a:avLst/>
            <a:gdLst/>
            <a:ahLst/>
            <a:cxnLst/>
            <a:rect l="l" t="t" r="r" b="b"/>
            <a:pathLst>
              <a:path w="4202254" h="2133484">
                <a:moveTo>
                  <a:pt x="0" y="0"/>
                </a:moveTo>
                <a:lnTo>
                  <a:pt x="4202254" y="0"/>
                </a:lnTo>
                <a:lnTo>
                  <a:pt x="4202254" y="2133484"/>
                </a:lnTo>
                <a:lnTo>
                  <a:pt x="0" y="2133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0743" b="-4622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48679" y="2463953"/>
            <a:ext cx="4489947" cy="2133484"/>
          </a:xfrm>
          <a:custGeom>
            <a:avLst/>
            <a:gdLst/>
            <a:ahLst/>
            <a:cxnLst/>
            <a:rect l="l" t="t" r="r" b="b"/>
            <a:pathLst>
              <a:path w="4489947" h="2133484">
                <a:moveTo>
                  <a:pt x="0" y="0"/>
                </a:moveTo>
                <a:lnTo>
                  <a:pt x="4489947" y="0"/>
                </a:lnTo>
                <a:lnTo>
                  <a:pt x="4489947" y="2133484"/>
                </a:lnTo>
                <a:lnTo>
                  <a:pt x="0" y="2133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98" b="-19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483746" y="4812268"/>
            <a:ext cx="2819814" cy="29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199">
                <a:solidFill>
                  <a:srgbClr val="644B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Captive Manager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64606" y="4812268"/>
            <a:ext cx="6345099" cy="29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199">
                <a:solidFill>
                  <a:srgbClr val="644B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Legal Counsel for Synergix Business Affairs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545687" y="7480971"/>
            <a:ext cx="2782939" cy="29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199">
                <a:solidFill>
                  <a:srgbClr val="644B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Actuary Services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78748" y="7480971"/>
            <a:ext cx="2229811" cy="29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9"/>
              </a:lnSpc>
            </a:pPr>
            <a:r>
              <a:rPr lang="en-US" sz="2199">
                <a:solidFill>
                  <a:srgbClr val="644B9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Auditor</a:t>
            </a:r>
          </a:p>
        </p:txBody>
      </p:sp>
      <p:sp>
        <p:nvSpPr>
          <p:cNvPr id="13" name="Freeform 13"/>
          <p:cNvSpPr/>
          <p:nvPr/>
        </p:nvSpPr>
        <p:spPr>
          <a:xfrm>
            <a:off x="9351125" y="5618981"/>
            <a:ext cx="7172063" cy="1652555"/>
          </a:xfrm>
          <a:custGeom>
            <a:avLst/>
            <a:gdLst/>
            <a:ahLst/>
            <a:cxnLst/>
            <a:rect l="l" t="t" r="r" b="b"/>
            <a:pathLst>
              <a:path w="7172063" h="1652555">
                <a:moveTo>
                  <a:pt x="0" y="0"/>
                </a:moveTo>
                <a:lnTo>
                  <a:pt x="7172063" y="0"/>
                </a:lnTo>
                <a:lnTo>
                  <a:pt x="7172063" y="1652555"/>
                </a:lnTo>
                <a:lnTo>
                  <a:pt x="0" y="16525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542" t="-11475" r="-10333" b="-184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1097985"/>
            <a:ext cx="10110192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Business Agreements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94424" y="-936098"/>
            <a:ext cx="5164876" cy="10194398"/>
          </a:xfrm>
          <a:custGeom>
            <a:avLst/>
            <a:gdLst/>
            <a:ahLst/>
            <a:cxnLst/>
            <a:rect l="l" t="t" r="r" b="b"/>
            <a:pathLst>
              <a:path w="5164876" h="10194398">
                <a:moveTo>
                  <a:pt x="0" y="0"/>
                </a:moveTo>
                <a:lnTo>
                  <a:pt x="5164876" y="0"/>
                </a:lnTo>
                <a:lnTo>
                  <a:pt x="5164876" y="10194398"/>
                </a:lnTo>
                <a:lnTo>
                  <a:pt x="0" y="10194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13" r="-356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2246638"/>
            <a:ext cx="7108517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0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Group, reinsurance captives</a:t>
            </a:r>
            <a:endParaRPr lang="en-US" dirty="0"/>
          </a:p>
          <a:p>
            <a:pPr marL="755650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Group, Direct writer captives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755650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Single-parent reinsurers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  <a:p>
            <a:pPr marL="755650" lvl="1" indent="-377825" algn="just">
              <a:lnSpc>
                <a:spcPts val="4550"/>
              </a:lnSpc>
              <a:buFont typeface="Arial"/>
              <a:buChar char="•"/>
            </a:pPr>
            <a:r>
              <a:rPr lang="en-US" sz="3500" spc="94" dirty="0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Single-Parent Direct writers</a:t>
            </a:r>
            <a:endParaRPr lang="en-US" sz="3500" spc="94" dirty="0">
              <a:solidFill>
                <a:srgbClr val="DB96F3"/>
              </a:solidFill>
              <a:latin typeface="Glacial Indifference"/>
              <a:ea typeface="Glacial Indifference"/>
              <a:cs typeface="Glacial Indifferenc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066800"/>
            <a:ext cx="10460682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Business Development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062584"/>
            <a:ext cx="5342507" cy="534250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3905" y="0"/>
                  </a:moveTo>
                  <a:lnTo>
                    <a:pt x="738895" y="0"/>
                  </a:lnTo>
                  <a:cubicBezTo>
                    <a:pt x="758496" y="0"/>
                    <a:pt x="777294" y="7786"/>
                    <a:pt x="791154" y="21646"/>
                  </a:cubicBezTo>
                  <a:cubicBezTo>
                    <a:pt x="805014" y="35506"/>
                    <a:pt x="812800" y="54304"/>
                    <a:pt x="812800" y="73905"/>
                  </a:cubicBezTo>
                  <a:lnTo>
                    <a:pt x="812800" y="738895"/>
                  </a:lnTo>
                  <a:cubicBezTo>
                    <a:pt x="812800" y="758496"/>
                    <a:pt x="805014" y="777294"/>
                    <a:pt x="791154" y="791154"/>
                  </a:cubicBezTo>
                  <a:cubicBezTo>
                    <a:pt x="777294" y="805014"/>
                    <a:pt x="758496" y="812800"/>
                    <a:pt x="738895" y="812800"/>
                  </a:cubicBezTo>
                  <a:lnTo>
                    <a:pt x="73905" y="812800"/>
                  </a:lnTo>
                  <a:cubicBezTo>
                    <a:pt x="54304" y="812800"/>
                    <a:pt x="35506" y="805014"/>
                    <a:pt x="21646" y="791154"/>
                  </a:cubicBezTo>
                  <a:cubicBezTo>
                    <a:pt x="7786" y="777294"/>
                    <a:pt x="0" y="758496"/>
                    <a:pt x="0" y="738895"/>
                  </a:cubicBezTo>
                  <a:lnTo>
                    <a:pt x="0" y="73905"/>
                  </a:lnTo>
                  <a:cubicBezTo>
                    <a:pt x="0" y="54304"/>
                    <a:pt x="7786" y="35506"/>
                    <a:pt x="21646" y="21646"/>
                  </a:cubicBezTo>
                  <a:cubicBezTo>
                    <a:pt x="35506" y="7786"/>
                    <a:pt x="54304" y="0"/>
                    <a:pt x="73905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808356"/>
            <a:ext cx="5342507" cy="888201"/>
            <a:chOff x="0" y="0"/>
            <a:chExt cx="812800" cy="1351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135129"/>
            </a:xfrm>
            <a:custGeom>
              <a:avLst/>
              <a:gdLst/>
              <a:ahLst/>
              <a:cxnLst/>
              <a:rect l="l" t="t" r="r" b="b"/>
              <a:pathLst>
                <a:path w="812800" h="135129">
                  <a:moveTo>
                    <a:pt x="67565" y="0"/>
                  </a:moveTo>
                  <a:lnTo>
                    <a:pt x="745235" y="0"/>
                  </a:lnTo>
                  <a:cubicBezTo>
                    <a:pt x="763155" y="0"/>
                    <a:pt x="780340" y="7118"/>
                    <a:pt x="793011" y="19789"/>
                  </a:cubicBezTo>
                  <a:cubicBezTo>
                    <a:pt x="805682" y="32460"/>
                    <a:pt x="812800" y="49645"/>
                    <a:pt x="812800" y="67565"/>
                  </a:cubicBezTo>
                  <a:lnTo>
                    <a:pt x="812800" y="67565"/>
                  </a:lnTo>
                  <a:cubicBezTo>
                    <a:pt x="812800" y="104880"/>
                    <a:pt x="782550" y="135129"/>
                    <a:pt x="745235" y="135129"/>
                  </a:cubicBezTo>
                  <a:lnTo>
                    <a:pt x="67565" y="135129"/>
                  </a:lnTo>
                  <a:cubicBezTo>
                    <a:pt x="49645" y="135129"/>
                    <a:pt x="32460" y="128011"/>
                    <a:pt x="19789" y="115340"/>
                  </a:cubicBezTo>
                  <a:cubicBezTo>
                    <a:pt x="7118" y="102669"/>
                    <a:pt x="0" y="85484"/>
                    <a:pt x="0" y="67565"/>
                  </a:cubicBezTo>
                  <a:lnTo>
                    <a:pt x="0" y="67565"/>
                  </a:lnTo>
                  <a:cubicBezTo>
                    <a:pt x="0" y="49645"/>
                    <a:pt x="7118" y="32460"/>
                    <a:pt x="19789" y="19789"/>
                  </a:cubicBezTo>
                  <a:cubicBezTo>
                    <a:pt x="32460" y="7118"/>
                    <a:pt x="49645" y="0"/>
                    <a:pt x="67565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192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30491" y="2808356"/>
            <a:ext cx="4338925" cy="6512458"/>
          </a:xfrm>
          <a:custGeom>
            <a:avLst/>
            <a:gdLst/>
            <a:ahLst/>
            <a:cxnLst/>
            <a:rect l="l" t="t" r="r" b="b"/>
            <a:pathLst>
              <a:path w="4338925" h="6512458">
                <a:moveTo>
                  <a:pt x="0" y="0"/>
                </a:moveTo>
                <a:lnTo>
                  <a:pt x="4338925" y="0"/>
                </a:lnTo>
                <a:lnTo>
                  <a:pt x="4338925" y="6512459"/>
                </a:lnTo>
                <a:lnTo>
                  <a:pt x="0" y="6512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188431" y="2770256"/>
            <a:ext cx="10273365" cy="227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Group captives are proliferating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Fronting carriers silently influence structure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Incentives are drifting away from captive investors/insureds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923925"/>
            <a:ext cx="1657408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Med Stop Loss Captive Market is Evolving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2474655" y="8609330"/>
            <a:ext cx="4784645" cy="648970"/>
            <a:chOff x="0" y="0"/>
            <a:chExt cx="6379526" cy="86529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6379526" cy="865293"/>
              <a:chOff x="0" y="0"/>
              <a:chExt cx="2101000" cy="28497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101000" cy="284971"/>
              </a:xfrm>
              <a:custGeom>
                <a:avLst/>
                <a:gdLst/>
                <a:ahLst/>
                <a:cxnLst/>
                <a:rect l="l" t="t" r="r" b="b"/>
                <a:pathLst>
                  <a:path w="2101000" h="284971">
                    <a:moveTo>
                      <a:pt x="56633" y="0"/>
                    </a:moveTo>
                    <a:lnTo>
                      <a:pt x="2044367" y="0"/>
                    </a:lnTo>
                    <a:cubicBezTo>
                      <a:pt x="2075644" y="0"/>
                      <a:pt x="2101000" y="25355"/>
                      <a:pt x="2101000" y="56633"/>
                    </a:cubicBezTo>
                    <a:lnTo>
                      <a:pt x="2101000" y="228338"/>
                    </a:lnTo>
                    <a:cubicBezTo>
                      <a:pt x="2101000" y="243358"/>
                      <a:pt x="2095033" y="257763"/>
                      <a:pt x="2084412" y="268384"/>
                    </a:cubicBezTo>
                    <a:cubicBezTo>
                      <a:pt x="2073792" y="279004"/>
                      <a:pt x="2059387" y="284971"/>
                      <a:pt x="2044367" y="284971"/>
                    </a:cubicBezTo>
                    <a:lnTo>
                      <a:pt x="56633" y="284971"/>
                    </a:lnTo>
                    <a:cubicBezTo>
                      <a:pt x="41613" y="284971"/>
                      <a:pt x="27208" y="279004"/>
                      <a:pt x="16587" y="268384"/>
                    </a:cubicBezTo>
                    <a:cubicBezTo>
                      <a:pt x="5967" y="257763"/>
                      <a:pt x="0" y="243358"/>
                      <a:pt x="0" y="228338"/>
                    </a:cubicBezTo>
                    <a:lnTo>
                      <a:pt x="0" y="56633"/>
                    </a:lnTo>
                    <a:cubicBezTo>
                      <a:pt x="0" y="41613"/>
                      <a:pt x="5967" y="27208"/>
                      <a:pt x="16587" y="16587"/>
                    </a:cubicBezTo>
                    <a:cubicBezTo>
                      <a:pt x="27208" y="5967"/>
                      <a:pt x="41613" y="0"/>
                      <a:pt x="56633" y="0"/>
                    </a:cubicBezTo>
                    <a:close/>
                  </a:path>
                </a:pathLst>
              </a:custGeom>
              <a:ln w="19050" cap="rnd">
                <a:solidFill>
                  <a:srgbClr val="ADADA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2101000" cy="332596"/>
              </a:xfrm>
              <a:prstGeom prst="rect">
                <a:avLst/>
              </a:prstGeom>
            </p:spPr>
            <p:txBody>
              <a:bodyPr lIns="48934" tIns="48934" rIns="48934" bIns="48934" rtlCol="0" anchor="ctr"/>
              <a:lstStyle/>
              <a:p>
                <a:pPr algn="ctr">
                  <a:lnSpc>
                    <a:spcPts val="2229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661277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490379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19986" y="306165"/>
              <a:ext cx="1944377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(412) 369-9696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109036" y="306165"/>
              <a:ext cx="1906795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synergix.insure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4088" y="-569227"/>
            <a:ext cx="3637934" cy="8573769"/>
            <a:chOff x="0" y="0"/>
            <a:chExt cx="4210571" cy="99233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0571" cy="9923343"/>
            </a:xfrm>
            <a:custGeom>
              <a:avLst/>
              <a:gdLst/>
              <a:ahLst/>
              <a:cxnLst/>
              <a:rect l="l" t="t" r="r" b="b"/>
              <a:pathLst>
                <a:path w="4210571" h="9923343">
                  <a:moveTo>
                    <a:pt x="0" y="9420561"/>
                  </a:moveTo>
                  <a:lnTo>
                    <a:pt x="0" y="502783"/>
                  </a:lnTo>
                  <a:cubicBezTo>
                    <a:pt x="0" y="224929"/>
                    <a:pt x="143159" y="0"/>
                    <a:pt x="320003" y="0"/>
                  </a:cubicBezTo>
                  <a:lnTo>
                    <a:pt x="3890568" y="0"/>
                  </a:lnTo>
                  <a:cubicBezTo>
                    <a:pt x="4067412" y="0"/>
                    <a:pt x="4210571" y="226252"/>
                    <a:pt x="4210571" y="502783"/>
                  </a:cubicBezTo>
                  <a:lnTo>
                    <a:pt x="4210571" y="9420561"/>
                  </a:lnTo>
                  <a:cubicBezTo>
                    <a:pt x="4210571" y="9698414"/>
                    <a:pt x="4067412" y="9923343"/>
                    <a:pt x="3890568" y="9923343"/>
                  </a:cubicBezTo>
                  <a:lnTo>
                    <a:pt x="320003" y="9923343"/>
                  </a:lnTo>
                  <a:cubicBezTo>
                    <a:pt x="144002" y="9923343"/>
                    <a:pt x="0" y="9698414"/>
                    <a:pt x="0" y="9420561"/>
                  </a:cubicBezTo>
                  <a:close/>
                </a:path>
              </a:pathLst>
            </a:custGeom>
            <a:blipFill>
              <a:blip r:embed="rId2"/>
              <a:stretch>
                <a:fillRect l="-96006" r="-1577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137651" y="1916184"/>
            <a:ext cx="10729408" cy="776404"/>
            <a:chOff x="0" y="0"/>
            <a:chExt cx="2825852" cy="2044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25852" cy="204485"/>
            </a:xfrm>
            <a:custGeom>
              <a:avLst/>
              <a:gdLst/>
              <a:ahLst/>
              <a:cxnLst/>
              <a:rect l="l" t="t" r="r" b="b"/>
              <a:pathLst>
                <a:path w="2825852" h="204485">
                  <a:moveTo>
                    <a:pt x="0" y="0"/>
                  </a:moveTo>
                  <a:lnTo>
                    <a:pt x="2825852" y="0"/>
                  </a:lnTo>
                  <a:lnTo>
                    <a:pt x="2825852" y="204485"/>
                  </a:lnTo>
                  <a:lnTo>
                    <a:pt x="0" y="204485"/>
                  </a:ln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825852" cy="261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269484" y="2067086"/>
            <a:ext cx="10147846" cy="51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2"/>
              </a:lnSpc>
            </a:pPr>
            <a:r>
              <a:rPr lang="en-US" sz="362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Anticipated response from admitted carrier market: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37651" y="923925"/>
            <a:ext cx="735196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Expectations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137651" y="3101000"/>
            <a:ext cx="11636468" cy="570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Need to rob Peter to pay Paul, OR not willing to engage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For existing reinsurance captives using the big 5 carriers, they will not be willing to give up the excess layer (very profitable)</a:t>
            </a:r>
          </a:p>
          <a:p>
            <a:pPr marL="2266952" lvl="3" indent="-566738" algn="l">
              <a:lnSpc>
                <a:spcPts val="4550"/>
              </a:lnSpc>
              <a:buFont typeface="Arial"/>
              <a:buChar char="￭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Continue to prevent your captive from maximizing underwriting profits</a:t>
            </a:r>
          </a:p>
          <a:p>
            <a:pPr marL="2266952" lvl="3" indent="-566738" algn="l">
              <a:lnSpc>
                <a:spcPts val="4550"/>
              </a:lnSpc>
              <a:buFont typeface="Arial"/>
              <a:buChar char="￭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If your fronting fee is 6% today and your retention is $300,000, when you add Synergix, the fronting fee may go to 10%.  </a:t>
            </a:r>
          </a:p>
          <a:p>
            <a:pPr marL="2266952" lvl="3" indent="-566738" algn="l">
              <a:lnSpc>
                <a:spcPts val="4550"/>
              </a:lnSpc>
              <a:buFont typeface="Arial"/>
              <a:buChar char="￭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That maybe a great deal for </a:t>
            </a:r>
            <a:r>
              <a:rPr lang="en-US" sz="3500" u="sng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YOUR</a:t>
            </a: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captive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65877" y="1963159"/>
            <a:ext cx="10729408" cy="776404"/>
            <a:chOff x="0" y="0"/>
            <a:chExt cx="2825852" cy="2044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5852" cy="204485"/>
            </a:xfrm>
            <a:custGeom>
              <a:avLst/>
              <a:gdLst/>
              <a:ahLst/>
              <a:cxnLst/>
              <a:rect l="l" t="t" r="r" b="b"/>
              <a:pathLst>
                <a:path w="2825852" h="204485">
                  <a:moveTo>
                    <a:pt x="0" y="0"/>
                  </a:moveTo>
                  <a:lnTo>
                    <a:pt x="2825852" y="0"/>
                  </a:lnTo>
                  <a:lnTo>
                    <a:pt x="2825852" y="204485"/>
                  </a:lnTo>
                  <a:lnTo>
                    <a:pt x="0" y="204485"/>
                  </a:ln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25852" cy="261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97710" y="2114061"/>
            <a:ext cx="10147846" cy="51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2"/>
              </a:lnSpc>
            </a:pPr>
            <a:r>
              <a:rPr lang="en-US" sz="362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Anticipated response from admitted carrier market: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65877" y="923925"/>
            <a:ext cx="976729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Expectations, cont’d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65877" y="3247824"/>
            <a:ext cx="11464384" cy="285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If YOUR reinsurance captive continues being a reinsurer and your current carrier will not allow you to cede to Synergix; then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We can plug you into our preferred fronting carrier.  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64088" y="-553128"/>
            <a:ext cx="3637934" cy="8782728"/>
            <a:chOff x="0" y="0"/>
            <a:chExt cx="4210571" cy="101651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10571" cy="10165195"/>
            </a:xfrm>
            <a:custGeom>
              <a:avLst/>
              <a:gdLst/>
              <a:ahLst/>
              <a:cxnLst/>
              <a:rect l="l" t="t" r="r" b="b"/>
              <a:pathLst>
                <a:path w="4210571" h="10165195">
                  <a:moveTo>
                    <a:pt x="0" y="9650158"/>
                  </a:moveTo>
                  <a:lnTo>
                    <a:pt x="0" y="515037"/>
                  </a:lnTo>
                  <a:cubicBezTo>
                    <a:pt x="0" y="230411"/>
                    <a:pt x="143159" y="0"/>
                    <a:pt x="320003" y="0"/>
                  </a:cubicBezTo>
                  <a:lnTo>
                    <a:pt x="3890568" y="0"/>
                  </a:lnTo>
                  <a:cubicBezTo>
                    <a:pt x="4067412" y="0"/>
                    <a:pt x="4210571" y="231766"/>
                    <a:pt x="4210571" y="515037"/>
                  </a:cubicBezTo>
                  <a:lnTo>
                    <a:pt x="4210571" y="9650158"/>
                  </a:lnTo>
                  <a:cubicBezTo>
                    <a:pt x="4210571" y="9934784"/>
                    <a:pt x="4067412" y="10165195"/>
                    <a:pt x="3890568" y="10165195"/>
                  </a:cubicBezTo>
                  <a:lnTo>
                    <a:pt x="320003" y="10165195"/>
                  </a:lnTo>
                  <a:cubicBezTo>
                    <a:pt x="144002" y="10165195"/>
                    <a:pt x="0" y="9934784"/>
                    <a:pt x="0" y="9650158"/>
                  </a:cubicBezTo>
                  <a:close/>
                </a:path>
              </a:pathLst>
            </a:custGeom>
            <a:blipFill>
              <a:blip r:embed="rId5"/>
              <a:stretch>
                <a:fillRect l="-30327" r="-303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08179" y="2614729"/>
            <a:ext cx="10151121" cy="1072373"/>
            <a:chOff x="0" y="0"/>
            <a:chExt cx="2673546" cy="2824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73546" cy="282436"/>
            </a:xfrm>
            <a:custGeom>
              <a:avLst/>
              <a:gdLst/>
              <a:ahLst/>
              <a:cxnLst/>
              <a:rect l="l" t="t" r="r" b="b"/>
              <a:pathLst>
                <a:path w="2673546" h="282436">
                  <a:moveTo>
                    <a:pt x="38896" y="0"/>
                  </a:moveTo>
                  <a:lnTo>
                    <a:pt x="2634650" y="0"/>
                  </a:lnTo>
                  <a:cubicBezTo>
                    <a:pt x="2656132" y="0"/>
                    <a:pt x="2673546" y="17414"/>
                    <a:pt x="2673546" y="38896"/>
                  </a:cubicBezTo>
                  <a:lnTo>
                    <a:pt x="2673546" y="243540"/>
                  </a:lnTo>
                  <a:cubicBezTo>
                    <a:pt x="2673546" y="253856"/>
                    <a:pt x="2669448" y="263749"/>
                    <a:pt x="2662154" y="271043"/>
                  </a:cubicBezTo>
                  <a:cubicBezTo>
                    <a:pt x="2654859" y="278338"/>
                    <a:pt x="2644966" y="282436"/>
                    <a:pt x="2634650" y="282436"/>
                  </a:cubicBezTo>
                  <a:lnTo>
                    <a:pt x="38896" y="282436"/>
                  </a:lnTo>
                  <a:cubicBezTo>
                    <a:pt x="28580" y="282436"/>
                    <a:pt x="18687" y="278338"/>
                    <a:pt x="11392" y="271043"/>
                  </a:cubicBezTo>
                  <a:cubicBezTo>
                    <a:pt x="4098" y="263749"/>
                    <a:pt x="0" y="253856"/>
                    <a:pt x="0" y="243540"/>
                  </a:cubicBezTo>
                  <a:lnTo>
                    <a:pt x="0" y="38896"/>
                  </a:lnTo>
                  <a:cubicBezTo>
                    <a:pt x="0" y="28580"/>
                    <a:pt x="4098" y="18687"/>
                    <a:pt x="11392" y="11392"/>
                  </a:cubicBezTo>
                  <a:cubicBezTo>
                    <a:pt x="18687" y="4098"/>
                    <a:pt x="28580" y="0"/>
                    <a:pt x="38896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04775"/>
              <a:ext cx="2673546" cy="387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25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08179" y="2944541"/>
            <a:ext cx="7378770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5" lvl="1" algn="just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Serve as the captive manager</a:t>
            </a:r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108179" y="4006866"/>
            <a:ext cx="10151121" cy="1025638"/>
            <a:chOff x="0" y="0"/>
            <a:chExt cx="2673546" cy="2701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3546" cy="270127"/>
            </a:xfrm>
            <a:custGeom>
              <a:avLst/>
              <a:gdLst/>
              <a:ahLst/>
              <a:cxnLst/>
              <a:rect l="l" t="t" r="r" b="b"/>
              <a:pathLst>
                <a:path w="2673546" h="270127">
                  <a:moveTo>
                    <a:pt x="38896" y="0"/>
                  </a:moveTo>
                  <a:lnTo>
                    <a:pt x="2634650" y="0"/>
                  </a:lnTo>
                  <a:cubicBezTo>
                    <a:pt x="2656132" y="0"/>
                    <a:pt x="2673546" y="17414"/>
                    <a:pt x="2673546" y="38896"/>
                  </a:cubicBezTo>
                  <a:lnTo>
                    <a:pt x="2673546" y="231231"/>
                  </a:lnTo>
                  <a:cubicBezTo>
                    <a:pt x="2673546" y="241547"/>
                    <a:pt x="2669448" y="251440"/>
                    <a:pt x="2662154" y="258735"/>
                  </a:cubicBezTo>
                  <a:cubicBezTo>
                    <a:pt x="2654859" y="266029"/>
                    <a:pt x="2644966" y="270127"/>
                    <a:pt x="2634650" y="270127"/>
                  </a:cubicBezTo>
                  <a:lnTo>
                    <a:pt x="38896" y="270127"/>
                  </a:lnTo>
                  <a:cubicBezTo>
                    <a:pt x="28580" y="270127"/>
                    <a:pt x="18687" y="266029"/>
                    <a:pt x="11392" y="258735"/>
                  </a:cubicBezTo>
                  <a:cubicBezTo>
                    <a:pt x="4098" y="251440"/>
                    <a:pt x="0" y="241547"/>
                    <a:pt x="0" y="231231"/>
                  </a:cubicBezTo>
                  <a:lnTo>
                    <a:pt x="0" y="38896"/>
                  </a:lnTo>
                  <a:cubicBezTo>
                    <a:pt x="0" y="28580"/>
                    <a:pt x="4098" y="18687"/>
                    <a:pt x="11392" y="11392"/>
                  </a:cubicBezTo>
                  <a:cubicBezTo>
                    <a:pt x="18687" y="4098"/>
                    <a:pt x="28580" y="0"/>
                    <a:pt x="38896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2673546" cy="374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25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108179" y="4313310"/>
            <a:ext cx="5975099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5" lvl="1" algn="just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Underwrite for </a:t>
            </a:r>
            <a:r>
              <a:rPr lang="en-US" sz="3500" dirty="0" err="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Synergix</a:t>
            </a:r>
            <a:endParaRPr lang="en-US" sz="3500" dirty="0">
              <a:solidFill>
                <a:srgbClr val="FFFFFF"/>
              </a:solidFill>
              <a:latin typeface="Glacial Indifference"/>
              <a:ea typeface="Glacial Indifference"/>
              <a:cs typeface="Glacial Indifference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7108179" y="5442080"/>
            <a:ext cx="10064402" cy="1039460"/>
            <a:chOff x="0" y="0"/>
            <a:chExt cx="2650707" cy="2737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50707" cy="273767"/>
            </a:xfrm>
            <a:custGeom>
              <a:avLst/>
              <a:gdLst/>
              <a:ahLst/>
              <a:cxnLst/>
              <a:rect l="l" t="t" r="r" b="b"/>
              <a:pathLst>
                <a:path w="2650707" h="273767">
                  <a:moveTo>
                    <a:pt x="39231" y="0"/>
                  </a:moveTo>
                  <a:lnTo>
                    <a:pt x="2611476" y="0"/>
                  </a:lnTo>
                  <a:cubicBezTo>
                    <a:pt x="2633142" y="0"/>
                    <a:pt x="2650707" y="17564"/>
                    <a:pt x="2650707" y="39231"/>
                  </a:cubicBezTo>
                  <a:lnTo>
                    <a:pt x="2650707" y="234536"/>
                  </a:lnTo>
                  <a:cubicBezTo>
                    <a:pt x="2650707" y="244941"/>
                    <a:pt x="2646574" y="254919"/>
                    <a:pt x="2639216" y="262277"/>
                  </a:cubicBezTo>
                  <a:cubicBezTo>
                    <a:pt x="2631859" y="269634"/>
                    <a:pt x="2621880" y="273767"/>
                    <a:pt x="2611476" y="273767"/>
                  </a:cubicBezTo>
                  <a:lnTo>
                    <a:pt x="39231" y="273767"/>
                  </a:lnTo>
                  <a:cubicBezTo>
                    <a:pt x="17564" y="273767"/>
                    <a:pt x="0" y="256203"/>
                    <a:pt x="0" y="234536"/>
                  </a:cubicBezTo>
                  <a:lnTo>
                    <a:pt x="0" y="39231"/>
                  </a:lnTo>
                  <a:cubicBezTo>
                    <a:pt x="0" y="28826"/>
                    <a:pt x="4133" y="18848"/>
                    <a:pt x="11491" y="11491"/>
                  </a:cubicBezTo>
                  <a:cubicBezTo>
                    <a:pt x="18848" y="4133"/>
                    <a:pt x="28826" y="0"/>
                    <a:pt x="39231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2650707" cy="3785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25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108179" y="5755434"/>
            <a:ext cx="6114579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5" lvl="1" algn="just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Issues the Excess Policy</a:t>
            </a:r>
            <a:endParaRPr lang="en-US" dirty="0"/>
          </a:p>
        </p:txBody>
      </p:sp>
      <p:grpSp>
        <p:nvGrpSpPr>
          <p:cNvPr id="14" name="Group 14"/>
          <p:cNvGrpSpPr/>
          <p:nvPr/>
        </p:nvGrpSpPr>
        <p:grpSpPr>
          <a:xfrm>
            <a:off x="7108179" y="6891114"/>
            <a:ext cx="9977684" cy="978805"/>
            <a:chOff x="0" y="0"/>
            <a:chExt cx="2627867" cy="2577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27868" cy="257792"/>
            </a:xfrm>
            <a:custGeom>
              <a:avLst/>
              <a:gdLst/>
              <a:ahLst/>
              <a:cxnLst/>
              <a:rect l="l" t="t" r="r" b="b"/>
              <a:pathLst>
                <a:path w="2627868" h="257792">
                  <a:moveTo>
                    <a:pt x="39572" y="0"/>
                  </a:moveTo>
                  <a:lnTo>
                    <a:pt x="2588296" y="0"/>
                  </a:lnTo>
                  <a:cubicBezTo>
                    <a:pt x="2610151" y="0"/>
                    <a:pt x="2627868" y="17717"/>
                    <a:pt x="2627868" y="39572"/>
                  </a:cubicBezTo>
                  <a:lnTo>
                    <a:pt x="2627868" y="218220"/>
                  </a:lnTo>
                  <a:cubicBezTo>
                    <a:pt x="2627868" y="240075"/>
                    <a:pt x="2610151" y="257792"/>
                    <a:pt x="2588296" y="257792"/>
                  </a:cubicBezTo>
                  <a:lnTo>
                    <a:pt x="39572" y="257792"/>
                  </a:lnTo>
                  <a:cubicBezTo>
                    <a:pt x="17717" y="257792"/>
                    <a:pt x="0" y="240075"/>
                    <a:pt x="0" y="218220"/>
                  </a:cubicBezTo>
                  <a:lnTo>
                    <a:pt x="0" y="39572"/>
                  </a:lnTo>
                  <a:cubicBezTo>
                    <a:pt x="0" y="17717"/>
                    <a:pt x="17717" y="0"/>
                    <a:pt x="39572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104775"/>
              <a:ext cx="2627867" cy="36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25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108179" y="7174142"/>
            <a:ext cx="10064402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5" lvl="1" algn="just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Performs premium receivable accounting</a:t>
            </a:r>
            <a:endParaRPr lang="en-US" dirty="0"/>
          </a:p>
        </p:txBody>
      </p:sp>
      <p:grpSp>
        <p:nvGrpSpPr>
          <p:cNvPr id="18" name="Group 18"/>
          <p:cNvGrpSpPr/>
          <p:nvPr/>
        </p:nvGrpSpPr>
        <p:grpSpPr>
          <a:xfrm>
            <a:off x="7108179" y="8279495"/>
            <a:ext cx="10064402" cy="978805"/>
            <a:chOff x="0" y="0"/>
            <a:chExt cx="2650707" cy="2577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50707" cy="257792"/>
            </a:xfrm>
            <a:custGeom>
              <a:avLst/>
              <a:gdLst/>
              <a:ahLst/>
              <a:cxnLst/>
              <a:rect l="l" t="t" r="r" b="b"/>
              <a:pathLst>
                <a:path w="2650707" h="257792">
                  <a:moveTo>
                    <a:pt x="39231" y="0"/>
                  </a:moveTo>
                  <a:lnTo>
                    <a:pt x="2611476" y="0"/>
                  </a:lnTo>
                  <a:cubicBezTo>
                    <a:pt x="2633142" y="0"/>
                    <a:pt x="2650707" y="17564"/>
                    <a:pt x="2650707" y="39231"/>
                  </a:cubicBezTo>
                  <a:lnTo>
                    <a:pt x="2650707" y="218561"/>
                  </a:lnTo>
                  <a:cubicBezTo>
                    <a:pt x="2650707" y="228966"/>
                    <a:pt x="2646574" y="238945"/>
                    <a:pt x="2639216" y="246302"/>
                  </a:cubicBezTo>
                  <a:cubicBezTo>
                    <a:pt x="2631859" y="253659"/>
                    <a:pt x="2621880" y="257792"/>
                    <a:pt x="2611476" y="257792"/>
                  </a:cubicBezTo>
                  <a:lnTo>
                    <a:pt x="39231" y="257792"/>
                  </a:lnTo>
                  <a:cubicBezTo>
                    <a:pt x="28826" y="257792"/>
                    <a:pt x="18848" y="253659"/>
                    <a:pt x="11491" y="246302"/>
                  </a:cubicBezTo>
                  <a:cubicBezTo>
                    <a:pt x="4133" y="238945"/>
                    <a:pt x="0" y="228966"/>
                    <a:pt x="0" y="218561"/>
                  </a:cubicBezTo>
                  <a:lnTo>
                    <a:pt x="0" y="39231"/>
                  </a:lnTo>
                  <a:cubicBezTo>
                    <a:pt x="0" y="28826"/>
                    <a:pt x="4133" y="18848"/>
                    <a:pt x="11491" y="11491"/>
                  </a:cubicBezTo>
                  <a:cubicBezTo>
                    <a:pt x="18848" y="4133"/>
                    <a:pt x="28826" y="0"/>
                    <a:pt x="39231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04775"/>
              <a:ext cx="2650707" cy="362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25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108179" y="8562522"/>
            <a:ext cx="7378770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7825" lvl="1" algn="just">
              <a:lnSpc>
                <a:spcPts val="3500"/>
              </a:lnSpc>
            </a:pPr>
            <a:r>
              <a:rPr lang="en-US" sz="3500" dirty="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Claim processing/payments</a:t>
            </a:r>
            <a:endParaRPr lang="en-US" dirty="0"/>
          </a:p>
        </p:txBody>
      </p:sp>
      <p:sp>
        <p:nvSpPr>
          <p:cNvPr id="22" name="Freeform 2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28700" y="1046279"/>
            <a:ext cx="1336045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Complete Captive Management Services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0606" y="1963159"/>
            <a:ext cx="10729408" cy="776404"/>
            <a:chOff x="0" y="0"/>
            <a:chExt cx="2825852" cy="2044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25852" cy="204485"/>
            </a:xfrm>
            <a:custGeom>
              <a:avLst/>
              <a:gdLst/>
              <a:ahLst/>
              <a:cxnLst/>
              <a:rect l="l" t="t" r="r" b="b"/>
              <a:pathLst>
                <a:path w="2825852" h="204485">
                  <a:moveTo>
                    <a:pt x="0" y="0"/>
                  </a:moveTo>
                  <a:lnTo>
                    <a:pt x="2825852" y="0"/>
                  </a:lnTo>
                  <a:lnTo>
                    <a:pt x="2825852" y="204485"/>
                  </a:lnTo>
                  <a:lnTo>
                    <a:pt x="0" y="204485"/>
                  </a:ln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825852" cy="2616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42439" y="2114061"/>
            <a:ext cx="9572327" cy="512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82"/>
              </a:lnSpc>
            </a:pPr>
            <a:r>
              <a:rPr lang="en-US" sz="362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Potential concerns about fronting claims vetting: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10606" y="923925"/>
            <a:ext cx="8583811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Considerations with Front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10606" y="3101000"/>
            <a:ext cx="10729408" cy="227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Washing their hands of claims.  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Funds withheld &amp; release timing.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Bordereau reporting.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584942" y="-1110063"/>
            <a:ext cx="3637934" cy="9262106"/>
            <a:chOff x="0" y="0"/>
            <a:chExt cx="4210571" cy="107200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10571" cy="10720030"/>
            </a:xfrm>
            <a:custGeom>
              <a:avLst/>
              <a:gdLst/>
              <a:ahLst/>
              <a:cxnLst/>
              <a:rect l="l" t="t" r="r" b="b"/>
              <a:pathLst>
                <a:path w="4210571" h="10720030">
                  <a:moveTo>
                    <a:pt x="0" y="10176882"/>
                  </a:moveTo>
                  <a:lnTo>
                    <a:pt x="0" y="543148"/>
                  </a:lnTo>
                  <a:cubicBezTo>
                    <a:pt x="0" y="242987"/>
                    <a:pt x="143159" y="0"/>
                    <a:pt x="320003" y="0"/>
                  </a:cubicBezTo>
                  <a:lnTo>
                    <a:pt x="3890568" y="0"/>
                  </a:lnTo>
                  <a:cubicBezTo>
                    <a:pt x="4067412" y="0"/>
                    <a:pt x="4210571" y="244417"/>
                    <a:pt x="4210571" y="543148"/>
                  </a:cubicBezTo>
                  <a:lnTo>
                    <a:pt x="4210571" y="10176882"/>
                  </a:lnTo>
                  <a:cubicBezTo>
                    <a:pt x="4210571" y="10477043"/>
                    <a:pt x="4067412" y="10720030"/>
                    <a:pt x="3890568" y="10720030"/>
                  </a:cubicBezTo>
                  <a:lnTo>
                    <a:pt x="320003" y="10720030"/>
                  </a:lnTo>
                  <a:cubicBezTo>
                    <a:pt x="144002" y="10720030"/>
                    <a:pt x="0" y="10477043"/>
                    <a:pt x="0" y="10176882"/>
                  </a:cubicBezTo>
                  <a:close/>
                </a:path>
              </a:pathLst>
            </a:custGeom>
            <a:blipFill>
              <a:blip r:embed="rId5"/>
              <a:stretch>
                <a:fillRect l="-34943" r="-349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22840" y="3665722"/>
            <a:ext cx="5767390" cy="6053377"/>
          </a:xfrm>
          <a:custGeom>
            <a:avLst/>
            <a:gdLst/>
            <a:ahLst/>
            <a:cxnLst/>
            <a:rect l="l" t="t" r="r" b="b"/>
            <a:pathLst>
              <a:path w="5767390" h="6053377">
                <a:moveTo>
                  <a:pt x="0" y="0"/>
                </a:moveTo>
                <a:lnTo>
                  <a:pt x="5767390" y="0"/>
                </a:lnTo>
                <a:lnTo>
                  <a:pt x="5767390" y="6053376"/>
                </a:lnTo>
                <a:lnTo>
                  <a:pt x="0" y="6053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2214399"/>
            <a:ext cx="10068265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captive for captives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governance solution for excess risk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better alignment of capital and control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23925"/>
            <a:ext cx="585802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Concept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927481"/>
            <a:ext cx="3679478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Risk is Real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1943657"/>
            <a:ext cx="10985443" cy="456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Feasibility Studies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Thousands of models tested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Defined capital tolerances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Selective participation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If claims exceed cash: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Cash calls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 delayed funding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This is insurance—not a product wrapper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14143" y="-1412730"/>
            <a:ext cx="5173494" cy="10509723"/>
          </a:xfrm>
          <a:custGeom>
            <a:avLst/>
            <a:gdLst/>
            <a:ahLst/>
            <a:cxnLst/>
            <a:rect l="l" t="t" r="r" b="b"/>
            <a:pathLst>
              <a:path w="5173494" h="10509723">
                <a:moveTo>
                  <a:pt x="0" y="0"/>
                </a:moveTo>
                <a:lnTo>
                  <a:pt x="5173493" y="0"/>
                </a:lnTo>
                <a:lnTo>
                  <a:pt x="5173493" y="10509722"/>
                </a:lnTo>
                <a:lnTo>
                  <a:pt x="0" y="10509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242" r="-369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133981"/>
            <a:ext cx="10985443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Not to insure immature captives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Never ignore retention discipline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Nor, Say yes, too easily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23925"/>
            <a:ext cx="896897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Commitments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9789" y="-711810"/>
            <a:ext cx="5491388" cy="9298982"/>
          </a:xfrm>
          <a:custGeom>
            <a:avLst/>
            <a:gdLst/>
            <a:ahLst/>
            <a:cxnLst/>
            <a:rect l="l" t="t" r="r" b="b"/>
            <a:pathLst>
              <a:path w="5491388" h="9298982">
                <a:moveTo>
                  <a:pt x="0" y="0"/>
                </a:moveTo>
                <a:lnTo>
                  <a:pt x="5491388" y="0"/>
                </a:lnTo>
                <a:lnTo>
                  <a:pt x="5491388" y="9298981"/>
                </a:lnTo>
                <a:lnTo>
                  <a:pt x="0" y="92989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97" r="-64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2158564"/>
            <a:ext cx="10985443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4:1–5:1 premium to surplus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Capital buys equity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Profits tied to performance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923925"/>
            <a:ext cx="8968974" cy="96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005"/>
              </a:lnSpc>
            </a:pPr>
            <a:r>
              <a:rPr lang="en-US" sz="5718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Capital and Ownership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80225"/>
            <a:ext cx="12832803" cy="227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Non-renewal always allowed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Capital held 2 years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Profits released on a long-term horizon</a:t>
            </a:r>
          </a:p>
          <a:p>
            <a:pPr algn="l">
              <a:lnSpc>
                <a:spcPts val="4550"/>
              </a:lnSpc>
            </a:pPr>
            <a:endParaRPr lang="en-US" sz="3500" spc="94">
              <a:solidFill>
                <a:srgbClr val="DB96F3"/>
              </a:solidFill>
              <a:latin typeface="Glacial Indifference"/>
              <a:ea typeface="Glacial Indifference"/>
              <a:cs typeface="Glacial Indifference"/>
              <a:sym typeface="Glacial Indifference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880192" y="4955087"/>
            <a:ext cx="11704496" cy="4303213"/>
            <a:chOff x="0" y="0"/>
            <a:chExt cx="6908657" cy="254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908657" cy="2540000"/>
            </a:xfrm>
            <a:custGeom>
              <a:avLst/>
              <a:gdLst/>
              <a:ahLst/>
              <a:cxnLst/>
              <a:rect l="l" t="t" r="r" b="b"/>
              <a:pathLst>
                <a:path w="6908657" h="254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85152" y="0"/>
                    <a:pt x="414519" y="0"/>
                  </a:cubicBezTo>
                  <a:lnTo>
                    <a:pt x="6494137" y="0"/>
                  </a:lnTo>
                  <a:cubicBezTo>
                    <a:pt x="6723505" y="0"/>
                    <a:pt x="6908657" y="170180"/>
                    <a:pt x="6908657" y="381000"/>
                  </a:cubicBezTo>
                  <a:lnTo>
                    <a:pt x="6908657" y="2159000"/>
                  </a:lnTo>
                  <a:cubicBezTo>
                    <a:pt x="6908657" y="2369820"/>
                    <a:pt x="6723505" y="2540000"/>
                    <a:pt x="6494137" y="2540000"/>
                  </a:cubicBezTo>
                  <a:lnTo>
                    <a:pt x="414519" y="2540000"/>
                  </a:lnTo>
                  <a:cubicBezTo>
                    <a:pt x="185152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4"/>
              <a:stretch>
                <a:fillRect t="-26668" b="-266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066800"/>
            <a:ext cx="5029349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Exit Philosophy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80070"/>
            <a:ext cx="11100723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8"/>
              </a:lnSpc>
            </a:pPr>
            <a:r>
              <a:rPr lang="en-US" sz="4006" b="1">
                <a:solidFill>
                  <a:srgbClr val="DB96F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Interested in discovering next steps?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84406" y="2917539"/>
            <a:ext cx="10645142" cy="456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500" b="1" spc="94">
                <a:solidFill>
                  <a:srgbClr val="22AAE1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Step One</a:t>
            </a:r>
            <a:r>
              <a:rPr lang="en-US" sz="3500" spc="94">
                <a:solidFill>
                  <a:srgbClr val="22AAE1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</a:t>
            </a: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l">
              <a:lnSpc>
                <a:spcPts val="4550"/>
              </a:lnSpc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Submit all underwriting data to </a:t>
            </a:r>
            <a:r>
              <a:rPr lang="en-US" sz="3500" u="sng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rfp@synergyx.insure</a:t>
            </a: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Census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High-cost claimants, excess of 50% of your captive’s retention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Desired captive retention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We will issue an excess only PEPM rate your fronting carrier can build into their premium. 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1880253" y="-728108"/>
            <a:ext cx="5486400" cy="9986408"/>
            <a:chOff x="0" y="0"/>
            <a:chExt cx="6350000" cy="115583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11558343"/>
            </a:xfrm>
            <a:custGeom>
              <a:avLst/>
              <a:gdLst/>
              <a:ahLst/>
              <a:cxnLst/>
              <a:rect l="l" t="t" r="r" b="b"/>
              <a:pathLst>
                <a:path w="6350000" h="11558343">
                  <a:moveTo>
                    <a:pt x="0" y="10972720"/>
                  </a:moveTo>
                  <a:lnTo>
                    <a:pt x="0" y="585623"/>
                  </a:lnTo>
                  <a:cubicBezTo>
                    <a:pt x="0" y="261989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63530"/>
                    <a:pt x="6350000" y="585623"/>
                  </a:cubicBezTo>
                  <a:lnTo>
                    <a:pt x="6350000" y="10972720"/>
                  </a:lnTo>
                  <a:cubicBezTo>
                    <a:pt x="6350000" y="11296354"/>
                    <a:pt x="6134100" y="11558343"/>
                    <a:pt x="5867400" y="11558343"/>
                  </a:cubicBezTo>
                  <a:lnTo>
                    <a:pt x="482600" y="11558343"/>
                  </a:lnTo>
                  <a:cubicBezTo>
                    <a:pt x="217170" y="11558343"/>
                    <a:pt x="0" y="11296354"/>
                    <a:pt x="0" y="10972720"/>
                  </a:cubicBezTo>
                  <a:close/>
                </a:path>
              </a:pathLst>
            </a:custGeom>
            <a:blipFill>
              <a:blip r:embed="rId4"/>
              <a:stretch>
                <a:fillRect l="-10728" r="-107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066800"/>
            <a:ext cx="7956500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Next Steps with Syergix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4655" y="-457200"/>
            <a:ext cx="4784645" cy="8686800"/>
            <a:chOff x="0" y="0"/>
            <a:chExt cx="5537783" cy="10054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37783" cy="10054167"/>
            </a:xfrm>
            <a:custGeom>
              <a:avLst/>
              <a:gdLst/>
              <a:ahLst/>
              <a:cxnLst/>
              <a:rect l="l" t="t" r="r" b="b"/>
              <a:pathLst>
                <a:path w="5537783" h="10054167">
                  <a:moveTo>
                    <a:pt x="0" y="9544755"/>
                  </a:moveTo>
                  <a:lnTo>
                    <a:pt x="0" y="509411"/>
                  </a:lnTo>
                  <a:cubicBezTo>
                    <a:pt x="0" y="227894"/>
                    <a:pt x="188285" y="0"/>
                    <a:pt x="420872" y="0"/>
                  </a:cubicBezTo>
                  <a:lnTo>
                    <a:pt x="5116912" y="0"/>
                  </a:lnTo>
                  <a:cubicBezTo>
                    <a:pt x="5349499" y="0"/>
                    <a:pt x="5537783" y="229235"/>
                    <a:pt x="5537783" y="509411"/>
                  </a:cubicBezTo>
                  <a:lnTo>
                    <a:pt x="5537783" y="9544755"/>
                  </a:lnTo>
                  <a:cubicBezTo>
                    <a:pt x="5537783" y="9826272"/>
                    <a:pt x="5349499" y="10054167"/>
                    <a:pt x="5116912" y="10054167"/>
                  </a:cubicBezTo>
                  <a:lnTo>
                    <a:pt x="420872" y="10054167"/>
                  </a:lnTo>
                  <a:cubicBezTo>
                    <a:pt x="189392" y="10054167"/>
                    <a:pt x="0" y="9826272"/>
                    <a:pt x="0" y="9544755"/>
                  </a:cubicBezTo>
                  <a:close/>
                </a:path>
              </a:pathLst>
            </a:custGeom>
            <a:blipFill>
              <a:blip r:embed="rId2"/>
              <a:stretch>
                <a:fillRect l="-117439" r="-550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1066800"/>
            <a:ext cx="8023175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Ideal Synergix Members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460009"/>
            <a:ext cx="10110347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Established captives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Capital stable programs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Managers aligned with long-term discipline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2474655" y="8609330"/>
            <a:ext cx="4784645" cy="648970"/>
            <a:chOff x="0" y="0"/>
            <a:chExt cx="6379526" cy="86529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6379526" cy="865293"/>
              <a:chOff x="0" y="0"/>
              <a:chExt cx="2101000" cy="2849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101000" cy="284971"/>
              </a:xfrm>
              <a:custGeom>
                <a:avLst/>
                <a:gdLst/>
                <a:ahLst/>
                <a:cxnLst/>
                <a:rect l="l" t="t" r="r" b="b"/>
                <a:pathLst>
                  <a:path w="2101000" h="284971">
                    <a:moveTo>
                      <a:pt x="56633" y="0"/>
                    </a:moveTo>
                    <a:lnTo>
                      <a:pt x="2044367" y="0"/>
                    </a:lnTo>
                    <a:cubicBezTo>
                      <a:pt x="2075644" y="0"/>
                      <a:pt x="2101000" y="25355"/>
                      <a:pt x="2101000" y="56633"/>
                    </a:cubicBezTo>
                    <a:lnTo>
                      <a:pt x="2101000" y="228338"/>
                    </a:lnTo>
                    <a:cubicBezTo>
                      <a:pt x="2101000" y="243358"/>
                      <a:pt x="2095033" y="257763"/>
                      <a:pt x="2084412" y="268384"/>
                    </a:cubicBezTo>
                    <a:cubicBezTo>
                      <a:pt x="2073792" y="279004"/>
                      <a:pt x="2059387" y="284971"/>
                      <a:pt x="2044367" y="284971"/>
                    </a:cubicBezTo>
                    <a:lnTo>
                      <a:pt x="56633" y="284971"/>
                    </a:lnTo>
                    <a:cubicBezTo>
                      <a:pt x="41613" y="284971"/>
                      <a:pt x="27208" y="279004"/>
                      <a:pt x="16587" y="268384"/>
                    </a:cubicBezTo>
                    <a:cubicBezTo>
                      <a:pt x="5967" y="257763"/>
                      <a:pt x="0" y="243358"/>
                      <a:pt x="0" y="228338"/>
                    </a:cubicBezTo>
                    <a:lnTo>
                      <a:pt x="0" y="56633"/>
                    </a:lnTo>
                    <a:cubicBezTo>
                      <a:pt x="0" y="41613"/>
                      <a:pt x="5967" y="27208"/>
                      <a:pt x="16587" y="16587"/>
                    </a:cubicBezTo>
                    <a:cubicBezTo>
                      <a:pt x="27208" y="5967"/>
                      <a:pt x="41613" y="0"/>
                      <a:pt x="56633" y="0"/>
                    </a:cubicBezTo>
                    <a:close/>
                  </a:path>
                </a:pathLst>
              </a:custGeom>
              <a:ln w="19050" cap="rnd">
                <a:solidFill>
                  <a:srgbClr val="ADADA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101000" cy="332596"/>
              </a:xfrm>
              <a:prstGeom prst="rect">
                <a:avLst/>
              </a:prstGeom>
            </p:spPr>
            <p:txBody>
              <a:bodyPr lIns="48934" tIns="48934" rIns="48934" bIns="48934" rtlCol="0" anchor="ctr"/>
              <a:lstStyle/>
              <a:p>
                <a:pPr algn="ctr">
                  <a:lnSpc>
                    <a:spcPts val="2229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61277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490379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19986" y="306165"/>
              <a:ext cx="1944377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(412) 369-9696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109036" y="306165"/>
              <a:ext cx="1906795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synergix.insure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67487" y="7115490"/>
            <a:ext cx="23693341" cy="3985522"/>
            <a:chOff x="0" y="0"/>
            <a:chExt cx="31591122" cy="5314029"/>
          </a:xfrm>
        </p:grpSpPr>
        <p:sp>
          <p:nvSpPr>
            <p:cNvPr id="3" name="Freeform 3"/>
            <p:cNvSpPr/>
            <p:nvPr/>
          </p:nvSpPr>
          <p:spPr>
            <a:xfrm>
              <a:off x="21060748" y="0"/>
              <a:ext cx="10530374" cy="5314029"/>
            </a:xfrm>
            <a:custGeom>
              <a:avLst/>
              <a:gdLst/>
              <a:ahLst/>
              <a:cxnLst/>
              <a:rect l="l" t="t" r="r" b="b"/>
              <a:pathLst>
                <a:path w="10530374" h="5314029">
                  <a:moveTo>
                    <a:pt x="0" y="0"/>
                  </a:moveTo>
                  <a:lnTo>
                    <a:pt x="10530374" y="0"/>
                  </a:lnTo>
                  <a:lnTo>
                    <a:pt x="10530374" y="5314029"/>
                  </a:lnTo>
                  <a:lnTo>
                    <a:pt x="0" y="5314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0530374" y="0"/>
              <a:ext cx="10530374" cy="5314029"/>
            </a:xfrm>
            <a:custGeom>
              <a:avLst/>
              <a:gdLst/>
              <a:ahLst/>
              <a:cxnLst/>
              <a:rect l="l" t="t" r="r" b="b"/>
              <a:pathLst>
                <a:path w="10530374" h="5314029">
                  <a:moveTo>
                    <a:pt x="0" y="0"/>
                  </a:moveTo>
                  <a:lnTo>
                    <a:pt x="10530374" y="0"/>
                  </a:lnTo>
                  <a:lnTo>
                    <a:pt x="10530374" y="5314029"/>
                  </a:lnTo>
                  <a:lnTo>
                    <a:pt x="0" y="5314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0530374" cy="5314029"/>
            </a:xfrm>
            <a:custGeom>
              <a:avLst/>
              <a:gdLst/>
              <a:ahLst/>
              <a:cxnLst/>
              <a:rect l="l" t="t" r="r" b="b"/>
              <a:pathLst>
                <a:path w="10530374" h="5314029">
                  <a:moveTo>
                    <a:pt x="0" y="0"/>
                  </a:moveTo>
                  <a:lnTo>
                    <a:pt x="10530374" y="0"/>
                  </a:lnTo>
                  <a:lnTo>
                    <a:pt x="10530374" y="5314029"/>
                  </a:lnTo>
                  <a:lnTo>
                    <a:pt x="0" y="5314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66482" y="4246334"/>
            <a:ext cx="14425404" cy="596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4"/>
              </a:lnSpc>
            </a:pPr>
            <a:r>
              <a:rPr lang="en-US" sz="429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is not here to disrupt captives.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6482" y="5300162"/>
            <a:ext cx="14425404" cy="1167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4"/>
              </a:lnSpc>
            </a:pPr>
            <a:r>
              <a:rPr lang="en-US" sz="4290">
                <a:solidFill>
                  <a:srgbClr val="DB96F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Synergix is here to empower captives to perform like risk-takers again.</a:t>
            </a:r>
          </a:p>
        </p:txBody>
      </p:sp>
      <p:sp>
        <p:nvSpPr>
          <p:cNvPr id="8" name="Freeform 8"/>
          <p:cNvSpPr/>
          <p:nvPr/>
        </p:nvSpPr>
        <p:spPr>
          <a:xfrm rot="-10800000" flipH="1">
            <a:off x="-693830" y="-16383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4"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284805" y="2152186"/>
            <a:ext cx="6188758" cy="1636948"/>
          </a:xfrm>
          <a:custGeom>
            <a:avLst/>
            <a:gdLst/>
            <a:ahLst/>
            <a:cxnLst/>
            <a:rect l="l" t="t" r="r" b="b"/>
            <a:pathLst>
              <a:path w="6188758" h="1636948">
                <a:moveTo>
                  <a:pt x="0" y="0"/>
                </a:moveTo>
                <a:lnTo>
                  <a:pt x="6188758" y="0"/>
                </a:lnTo>
                <a:lnTo>
                  <a:pt x="6188758" y="1636948"/>
                </a:lnTo>
                <a:lnTo>
                  <a:pt x="0" y="16369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5708023" y="7138932"/>
            <a:ext cx="7342321" cy="995882"/>
            <a:chOff x="0" y="0"/>
            <a:chExt cx="9789762" cy="132784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789762" cy="1327843"/>
              <a:chOff x="0" y="0"/>
              <a:chExt cx="2101000" cy="2849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101000" cy="284971"/>
              </a:xfrm>
              <a:custGeom>
                <a:avLst/>
                <a:gdLst/>
                <a:ahLst/>
                <a:cxnLst/>
                <a:rect l="l" t="t" r="r" b="b"/>
                <a:pathLst>
                  <a:path w="2101000" h="284971">
                    <a:moveTo>
                      <a:pt x="56633" y="0"/>
                    </a:moveTo>
                    <a:lnTo>
                      <a:pt x="2044367" y="0"/>
                    </a:lnTo>
                    <a:cubicBezTo>
                      <a:pt x="2075644" y="0"/>
                      <a:pt x="2101000" y="25355"/>
                      <a:pt x="2101000" y="56633"/>
                    </a:cubicBezTo>
                    <a:lnTo>
                      <a:pt x="2101000" y="228338"/>
                    </a:lnTo>
                    <a:cubicBezTo>
                      <a:pt x="2101000" y="243358"/>
                      <a:pt x="2095033" y="257763"/>
                      <a:pt x="2084412" y="268384"/>
                    </a:cubicBezTo>
                    <a:cubicBezTo>
                      <a:pt x="2073792" y="279004"/>
                      <a:pt x="2059387" y="284971"/>
                      <a:pt x="2044367" y="284971"/>
                    </a:cubicBezTo>
                    <a:lnTo>
                      <a:pt x="56633" y="284971"/>
                    </a:lnTo>
                    <a:cubicBezTo>
                      <a:pt x="41613" y="284971"/>
                      <a:pt x="27208" y="279004"/>
                      <a:pt x="16587" y="268384"/>
                    </a:cubicBezTo>
                    <a:cubicBezTo>
                      <a:pt x="5967" y="257763"/>
                      <a:pt x="0" y="243358"/>
                      <a:pt x="0" y="228338"/>
                    </a:cubicBezTo>
                    <a:lnTo>
                      <a:pt x="0" y="56633"/>
                    </a:lnTo>
                    <a:cubicBezTo>
                      <a:pt x="0" y="41613"/>
                      <a:pt x="5967" y="27208"/>
                      <a:pt x="16587" y="16587"/>
                    </a:cubicBezTo>
                    <a:cubicBezTo>
                      <a:pt x="27208" y="5967"/>
                      <a:pt x="41613" y="0"/>
                      <a:pt x="56633" y="0"/>
                    </a:cubicBezTo>
                    <a:close/>
                  </a:path>
                </a:pathLst>
              </a:custGeom>
              <a:ln w="19050" cap="rnd">
                <a:solidFill>
                  <a:srgbClr val="ADADA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2101000" cy="332596"/>
              </a:xfrm>
              <a:prstGeom prst="rect">
                <a:avLst/>
              </a:prstGeom>
            </p:spPr>
            <p:txBody>
              <a:bodyPr lIns="48934" tIns="48934" rIns="48934" bIns="48934" rtlCol="0" anchor="ctr"/>
              <a:lstStyle/>
              <a:p>
                <a:pPr algn="ctr">
                  <a:lnSpc>
                    <a:spcPts val="2229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014769" y="322025"/>
              <a:ext cx="683793" cy="683793"/>
            </a:xfrm>
            <a:custGeom>
              <a:avLst/>
              <a:gdLst/>
              <a:ahLst/>
              <a:cxnLst/>
              <a:rect l="l" t="t" r="r" b="b"/>
              <a:pathLst>
                <a:path w="683793" h="683793">
                  <a:moveTo>
                    <a:pt x="0" y="0"/>
                  </a:moveTo>
                  <a:lnTo>
                    <a:pt x="683793" y="0"/>
                  </a:lnTo>
                  <a:lnTo>
                    <a:pt x="683793" y="683793"/>
                  </a:lnTo>
                  <a:lnTo>
                    <a:pt x="0" y="68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5356194" y="322025"/>
              <a:ext cx="683793" cy="683793"/>
            </a:xfrm>
            <a:custGeom>
              <a:avLst/>
              <a:gdLst/>
              <a:ahLst/>
              <a:cxnLst/>
              <a:rect l="l" t="t" r="r" b="b"/>
              <a:pathLst>
                <a:path w="683793" h="683793">
                  <a:moveTo>
                    <a:pt x="0" y="0"/>
                  </a:moveTo>
                  <a:lnTo>
                    <a:pt x="683793" y="0"/>
                  </a:lnTo>
                  <a:lnTo>
                    <a:pt x="683793" y="683793"/>
                  </a:lnTo>
                  <a:lnTo>
                    <a:pt x="0" y="68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72141" y="478695"/>
              <a:ext cx="2983762" cy="408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54"/>
                </a:lnSpc>
              </a:pPr>
              <a:r>
                <a:rPr lang="en-US" sz="2254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(412) 369-9696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6305559" y="478695"/>
              <a:ext cx="2926090" cy="408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54"/>
                </a:lnSpc>
              </a:pPr>
              <a:r>
                <a:rPr lang="en-US" sz="2254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synergix.insure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24237" y="-1088557"/>
            <a:ext cx="4901531" cy="9228707"/>
            <a:chOff x="0" y="0"/>
            <a:chExt cx="745711" cy="1404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5711" cy="1404040"/>
            </a:xfrm>
            <a:custGeom>
              <a:avLst/>
              <a:gdLst/>
              <a:ahLst/>
              <a:cxnLst/>
              <a:rect l="l" t="t" r="r" b="b"/>
              <a:pathLst>
                <a:path w="745711" h="1404040">
                  <a:moveTo>
                    <a:pt x="80554" y="0"/>
                  </a:moveTo>
                  <a:lnTo>
                    <a:pt x="665157" y="0"/>
                  </a:lnTo>
                  <a:cubicBezTo>
                    <a:pt x="686521" y="0"/>
                    <a:pt x="707010" y="8487"/>
                    <a:pt x="722117" y="23594"/>
                  </a:cubicBezTo>
                  <a:cubicBezTo>
                    <a:pt x="737224" y="38701"/>
                    <a:pt x="745711" y="59190"/>
                    <a:pt x="745711" y="80554"/>
                  </a:cubicBezTo>
                  <a:lnTo>
                    <a:pt x="745711" y="1323486"/>
                  </a:lnTo>
                  <a:cubicBezTo>
                    <a:pt x="745711" y="1344850"/>
                    <a:pt x="737224" y="1365339"/>
                    <a:pt x="722117" y="1380446"/>
                  </a:cubicBezTo>
                  <a:cubicBezTo>
                    <a:pt x="707010" y="1395553"/>
                    <a:pt x="686521" y="1404040"/>
                    <a:pt x="665157" y="1404040"/>
                  </a:cubicBezTo>
                  <a:lnTo>
                    <a:pt x="80554" y="1404040"/>
                  </a:lnTo>
                  <a:cubicBezTo>
                    <a:pt x="36065" y="1404040"/>
                    <a:pt x="0" y="1367975"/>
                    <a:pt x="0" y="1323486"/>
                  </a:cubicBezTo>
                  <a:lnTo>
                    <a:pt x="0" y="80554"/>
                  </a:lnTo>
                  <a:cubicBezTo>
                    <a:pt x="0" y="59190"/>
                    <a:pt x="8487" y="38701"/>
                    <a:pt x="23594" y="23594"/>
                  </a:cubicBezTo>
                  <a:cubicBezTo>
                    <a:pt x="38701" y="8487"/>
                    <a:pt x="59190" y="0"/>
                    <a:pt x="80554" y="0"/>
                  </a:cubicBez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745711" cy="14611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84943" y="1787525"/>
            <a:ext cx="6443185" cy="4740430"/>
          </a:xfrm>
          <a:custGeom>
            <a:avLst/>
            <a:gdLst/>
            <a:ahLst/>
            <a:cxnLst/>
            <a:rect l="l" t="t" r="r" b="b"/>
            <a:pathLst>
              <a:path w="6443185" h="4740430">
                <a:moveTo>
                  <a:pt x="0" y="0"/>
                </a:moveTo>
                <a:lnTo>
                  <a:pt x="6443184" y="0"/>
                </a:lnTo>
                <a:lnTo>
                  <a:pt x="6443184" y="4740430"/>
                </a:lnTo>
                <a:lnTo>
                  <a:pt x="0" y="4740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98" r="-44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281645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Transparency is Non-Negotiable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214075"/>
            <a:ext cx="8469995" cy="456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Bordereau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Ratios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Methodologies</a:t>
            </a:r>
          </a:p>
          <a:p>
            <a:pPr marL="755651" lvl="1" indent="-377825" algn="l">
              <a:lnSpc>
                <a:spcPts val="4550"/>
              </a:lnSpc>
              <a:buFont typeface="Arial"/>
              <a:buChar char="•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Education and collaboration</a:t>
            </a:r>
          </a:p>
          <a:p>
            <a:pPr marL="1511301" lvl="2" indent="-503767" algn="l">
              <a:lnSpc>
                <a:spcPts val="4550"/>
              </a:lnSpc>
              <a:buFont typeface="Arial"/>
              <a:buChar char="⚬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Synergix shareholder meetings </a:t>
            </a:r>
          </a:p>
          <a:p>
            <a:pPr marL="2266952" lvl="3" indent="-566738" algn="l">
              <a:lnSpc>
                <a:spcPts val="4550"/>
              </a:lnSpc>
              <a:buFont typeface="Arial"/>
              <a:buChar char="￭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WCF/CICA </a:t>
            </a:r>
          </a:p>
          <a:p>
            <a:pPr marL="2266952" lvl="3" indent="-566738" algn="l">
              <a:lnSpc>
                <a:spcPts val="4550"/>
              </a:lnSpc>
              <a:buFont typeface="Arial"/>
              <a:buChar char="￭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SIIA</a:t>
            </a:r>
          </a:p>
          <a:p>
            <a:pPr marL="2266952" lvl="3" indent="-566738" algn="l">
              <a:lnSpc>
                <a:spcPts val="4550"/>
              </a:lnSpc>
              <a:buFont typeface="Arial"/>
              <a:buChar char="￭"/>
            </a:pPr>
            <a:r>
              <a:rPr lang="en-US" sz="3500" spc="94">
                <a:solidFill>
                  <a:srgbClr val="DB96F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Nevada annually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2474655" y="8609330"/>
            <a:ext cx="4784645" cy="648970"/>
            <a:chOff x="0" y="0"/>
            <a:chExt cx="6379526" cy="865293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379526" cy="865293"/>
              <a:chOff x="0" y="0"/>
              <a:chExt cx="2101000" cy="2849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101000" cy="284971"/>
              </a:xfrm>
              <a:custGeom>
                <a:avLst/>
                <a:gdLst/>
                <a:ahLst/>
                <a:cxnLst/>
                <a:rect l="l" t="t" r="r" b="b"/>
                <a:pathLst>
                  <a:path w="2101000" h="284971">
                    <a:moveTo>
                      <a:pt x="56633" y="0"/>
                    </a:moveTo>
                    <a:lnTo>
                      <a:pt x="2044367" y="0"/>
                    </a:lnTo>
                    <a:cubicBezTo>
                      <a:pt x="2075644" y="0"/>
                      <a:pt x="2101000" y="25355"/>
                      <a:pt x="2101000" y="56633"/>
                    </a:cubicBezTo>
                    <a:lnTo>
                      <a:pt x="2101000" y="228338"/>
                    </a:lnTo>
                    <a:cubicBezTo>
                      <a:pt x="2101000" y="243358"/>
                      <a:pt x="2095033" y="257763"/>
                      <a:pt x="2084412" y="268384"/>
                    </a:cubicBezTo>
                    <a:cubicBezTo>
                      <a:pt x="2073792" y="279004"/>
                      <a:pt x="2059387" y="284971"/>
                      <a:pt x="2044367" y="284971"/>
                    </a:cubicBezTo>
                    <a:lnTo>
                      <a:pt x="56633" y="284971"/>
                    </a:lnTo>
                    <a:cubicBezTo>
                      <a:pt x="41613" y="284971"/>
                      <a:pt x="27208" y="279004"/>
                      <a:pt x="16587" y="268384"/>
                    </a:cubicBezTo>
                    <a:cubicBezTo>
                      <a:pt x="5967" y="257763"/>
                      <a:pt x="0" y="243358"/>
                      <a:pt x="0" y="228338"/>
                    </a:cubicBezTo>
                    <a:lnTo>
                      <a:pt x="0" y="56633"/>
                    </a:lnTo>
                    <a:cubicBezTo>
                      <a:pt x="0" y="41613"/>
                      <a:pt x="5967" y="27208"/>
                      <a:pt x="16587" y="16587"/>
                    </a:cubicBezTo>
                    <a:cubicBezTo>
                      <a:pt x="27208" y="5967"/>
                      <a:pt x="41613" y="0"/>
                      <a:pt x="56633" y="0"/>
                    </a:cubicBezTo>
                    <a:close/>
                  </a:path>
                </a:pathLst>
              </a:custGeom>
              <a:ln w="19050" cap="rnd">
                <a:solidFill>
                  <a:srgbClr val="ADADAC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2101000" cy="332596"/>
              </a:xfrm>
              <a:prstGeom prst="rect">
                <a:avLst/>
              </a:prstGeom>
            </p:spPr>
            <p:txBody>
              <a:bodyPr lIns="48934" tIns="48934" rIns="48934" bIns="48934" rtlCol="0" anchor="ctr"/>
              <a:lstStyle/>
              <a:p>
                <a:pPr algn="ctr">
                  <a:lnSpc>
                    <a:spcPts val="2229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661277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490379" y="209849"/>
              <a:ext cx="445596" cy="445596"/>
            </a:xfrm>
            <a:custGeom>
              <a:avLst/>
              <a:gdLst/>
              <a:ahLst/>
              <a:cxnLst/>
              <a:rect l="l" t="t" r="r" b="b"/>
              <a:pathLst>
                <a:path w="445596" h="445596">
                  <a:moveTo>
                    <a:pt x="0" y="0"/>
                  </a:moveTo>
                  <a:lnTo>
                    <a:pt x="445596" y="0"/>
                  </a:lnTo>
                  <a:lnTo>
                    <a:pt x="445596" y="445595"/>
                  </a:lnTo>
                  <a:lnTo>
                    <a:pt x="0" y="44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19986" y="306165"/>
              <a:ext cx="1944377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(412) 369-9696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109036" y="306165"/>
              <a:ext cx="1906795" cy="2720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469"/>
                </a:lnSpc>
              </a:pPr>
              <a:r>
                <a:rPr lang="en-US" sz="1469" b="1">
                  <a:solidFill>
                    <a:srgbClr val="D9D9D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synergix.insure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54163" y="3009074"/>
            <a:ext cx="10239011" cy="5865974"/>
            <a:chOff x="0" y="0"/>
            <a:chExt cx="2696694" cy="15449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6694" cy="1544948"/>
            </a:xfrm>
            <a:custGeom>
              <a:avLst/>
              <a:gdLst/>
              <a:ahLst/>
              <a:cxnLst/>
              <a:rect l="l" t="t" r="r" b="b"/>
              <a:pathLst>
                <a:path w="2696694" h="1544948">
                  <a:moveTo>
                    <a:pt x="0" y="0"/>
                  </a:moveTo>
                  <a:lnTo>
                    <a:pt x="2696694" y="0"/>
                  </a:lnTo>
                  <a:lnTo>
                    <a:pt x="2696694" y="1544948"/>
                  </a:lnTo>
                  <a:lnTo>
                    <a:pt x="0" y="1544948"/>
                  </a:ln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96694" cy="1602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51786" y="5917150"/>
            <a:ext cx="10052091" cy="2967891"/>
            <a:chOff x="0" y="0"/>
            <a:chExt cx="2647464" cy="7816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47464" cy="781667"/>
            </a:xfrm>
            <a:custGeom>
              <a:avLst/>
              <a:gdLst/>
              <a:ahLst/>
              <a:cxnLst/>
              <a:rect l="l" t="t" r="r" b="b"/>
              <a:pathLst>
                <a:path w="2647464" h="781667">
                  <a:moveTo>
                    <a:pt x="0" y="0"/>
                  </a:moveTo>
                  <a:lnTo>
                    <a:pt x="2647464" y="0"/>
                  </a:lnTo>
                  <a:lnTo>
                    <a:pt x="2647464" y="781667"/>
                  </a:lnTo>
                  <a:lnTo>
                    <a:pt x="0" y="781667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647464" cy="838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6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696" y="3358457"/>
            <a:ext cx="12817558" cy="40097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432" y="5997878"/>
            <a:ext cx="12592722" cy="4237656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5198691" y="3378748"/>
            <a:ext cx="1553809" cy="1153786"/>
            <a:chOff x="0" y="0"/>
            <a:chExt cx="812800" cy="6035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603547"/>
            </a:xfrm>
            <a:custGeom>
              <a:avLst/>
              <a:gdLst/>
              <a:ahLst/>
              <a:cxnLst/>
              <a:rect l="l" t="t" r="r" b="b"/>
              <a:pathLst>
                <a:path w="812800" h="603547">
                  <a:moveTo>
                    <a:pt x="812800" y="301774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00347"/>
                  </a:lnTo>
                  <a:lnTo>
                    <a:pt x="406400" y="400347"/>
                  </a:lnTo>
                  <a:lnTo>
                    <a:pt x="406400" y="603547"/>
                  </a:lnTo>
                  <a:lnTo>
                    <a:pt x="812800" y="301774"/>
                  </a:lnTo>
                  <a:close/>
                </a:path>
              </a:pathLst>
            </a:custGeom>
            <a:gradFill rotWithShape="1">
              <a:gsLst>
                <a:gs pos="0">
                  <a:srgbClr val="5170FF">
                    <a:alpha val="100000"/>
                  </a:srgbClr>
                </a:gs>
                <a:gs pos="100000">
                  <a:srgbClr val="FF66C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4625"/>
              <a:ext cx="711200" cy="225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200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“Theirs”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132016" y="5741631"/>
            <a:ext cx="1553809" cy="1153786"/>
            <a:chOff x="0" y="0"/>
            <a:chExt cx="812800" cy="60354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603547"/>
            </a:xfrm>
            <a:custGeom>
              <a:avLst/>
              <a:gdLst/>
              <a:ahLst/>
              <a:cxnLst/>
              <a:rect l="l" t="t" r="r" b="b"/>
              <a:pathLst>
                <a:path w="812800" h="603547">
                  <a:moveTo>
                    <a:pt x="812800" y="301774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00347"/>
                  </a:lnTo>
                  <a:lnTo>
                    <a:pt x="406400" y="400347"/>
                  </a:lnTo>
                  <a:lnTo>
                    <a:pt x="406400" y="603547"/>
                  </a:lnTo>
                  <a:lnTo>
                    <a:pt x="812800" y="301774"/>
                  </a:lnTo>
                  <a:close/>
                </a:path>
              </a:pathLst>
            </a:custGeom>
            <a:solidFill>
              <a:srgbClr val="5E17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74625"/>
              <a:ext cx="711200" cy="225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200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“Ours”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132016" y="8104514"/>
            <a:ext cx="1553809" cy="1153786"/>
            <a:chOff x="0" y="0"/>
            <a:chExt cx="812800" cy="60354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603547"/>
            </a:xfrm>
            <a:custGeom>
              <a:avLst/>
              <a:gdLst/>
              <a:ahLst/>
              <a:cxnLst/>
              <a:rect l="l" t="t" r="r" b="b"/>
              <a:pathLst>
                <a:path w="812800" h="603547">
                  <a:moveTo>
                    <a:pt x="812800" y="301774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00347"/>
                  </a:lnTo>
                  <a:lnTo>
                    <a:pt x="406400" y="400347"/>
                  </a:lnTo>
                  <a:lnTo>
                    <a:pt x="406400" y="603547"/>
                  </a:lnTo>
                  <a:lnTo>
                    <a:pt x="812800" y="301774"/>
                  </a:lnTo>
                  <a:close/>
                </a:path>
              </a:pathLst>
            </a:custGeom>
            <a:solidFill>
              <a:srgbClr val="1CDA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74625"/>
              <a:ext cx="711200" cy="225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200" b="1">
                  <a:solidFill>
                    <a:srgbClr val="0000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“Mine”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1066800"/>
            <a:ext cx="10096370" cy="141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Current Med Stop Loss Re-insurance Structure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082214" y="3300704"/>
            <a:ext cx="5249248" cy="53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319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Admitted Carrier “Front”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39766" y="6242091"/>
            <a:ext cx="5086352" cy="537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319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Captive Layer, $300,000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42993" y="4329018"/>
            <a:ext cx="1122612" cy="34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97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$350K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35706" y="4195885"/>
            <a:ext cx="1122612" cy="34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97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$375K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29746" y="4309238"/>
            <a:ext cx="1122612" cy="34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97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$360K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584226" y="4143138"/>
            <a:ext cx="1122612" cy="34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97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$390K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878266" y="4329018"/>
            <a:ext cx="1122612" cy="34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97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$350K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132746" y="4309238"/>
            <a:ext cx="1122612" cy="34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97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$360K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387226" y="4075578"/>
            <a:ext cx="1122612" cy="34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97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$400K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681266" y="4195885"/>
            <a:ext cx="1122612" cy="349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973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$375K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6746962" y="7028222"/>
            <a:ext cx="9875065" cy="828446"/>
            <a:chOff x="0" y="0"/>
            <a:chExt cx="13166753" cy="1104595"/>
          </a:xfrm>
        </p:grpSpPr>
        <p:sp>
          <p:nvSpPr>
            <p:cNvPr id="34" name="TextBox 34"/>
            <p:cNvSpPr txBox="1"/>
            <p:nvPr/>
          </p:nvSpPr>
          <p:spPr>
            <a:xfrm>
              <a:off x="0" y="663983"/>
              <a:ext cx="1470560" cy="44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4"/>
                </a:lnSpc>
              </a:pPr>
              <a:r>
                <a:rPr lang="en-US" sz="1938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$50K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693384" y="282268"/>
              <a:ext cx="1470560" cy="44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4"/>
                </a:lnSpc>
              </a:pPr>
              <a:r>
                <a:rPr lang="en-US" sz="1938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$75K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376052" y="499052"/>
              <a:ext cx="1470560" cy="44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4"/>
                </a:lnSpc>
              </a:pPr>
              <a:r>
                <a:rPr lang="en-US" sz="1938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$60K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5031805" y="82759"/>
              <a:ext cx="1470560" cy="44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4"/>
                </a:lnSpc>
              </a:pPr>
              <a:r>
                <a:rPr lang="en-US" sz="1938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$90K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6714473" y="663983"/>
              <a:ext cx="1470560" cy="44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4"/>
                </a:lnSpc>
              </a:pPr>
              <a:r>
                <a:rPr lang="en-US" sz="1938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$50K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8370226" y="499052"/>
              <a:ext cx="1470560" cy="44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4"/>
                </a:lnSpc>
              </a:pPr>
              <a:r>
                <a:rPr lang="en-US" sz="1938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$60K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0013525" y="-57150"/>
              <a:ext cx="1470560" cy="44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4"/>
                </a:lnSpc>
              </a:pPr>
              <a:r>
                <a:rPr lang="en-US" sz="1938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$100K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1696193" y="282268"/>
              <a:ext cx="1470560" cy="44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14"/>
                </a:lnSpc>
              </a:pPr>
              <a:r>
                <a:rPr lang="en-US" sz="1938" b="1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$75K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923925"/>
            <a:ext cx="1014097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Traditional Big Picture</a:t>
            </a:r>
          </a:p>
        </p:txBody>
      </p:sp>
      <p:sp>
        <p:nvSpPr>
          <p:cNvPr id="6" name="Freeform 6"/>
          <p:cNvSpPr/>
          <p:nvPr/>
        </p:nvSpPr>
        <p:spPr>
          <a:xfrm>
            <a:off x="6099186" y="2114647"/>
            <a:ext cx="10365291" cy="7143653"/>
          </a:xfrm>
          <a:custGeom>
            <a:avLst/>
            <a:gdLst/>
            <a:ahLst/>
            <a:cxnLst/>
            <a:rect l="l" t="t" r="r" b="b"/>
            <a:pathLst>
              <a:path w="10365291" h="7143653">
                <a:moveTo>
                  <a:pt x="0" y="0"/>
                </a:moveTo>
                <a:lnTo>
                  <a:pt x="10365291" y="0"/>
                </a:lnTo>
                <a:lnTo>
                  <a:pt x="10365291" y="7143653"/>
                </a:lnTo>
                <a:lnTo>
                  <a:pt x="0" y="71436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60" t="-26083" r="-15182" b="-184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5933" y="663765"/>
            <a:ext cx="12860836" cy="79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2"/>
              </a:lnSpc>
            </a:pPr>
            <a:r>
              <a:rPr lang="en-US" sz="572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Big Picture with Syngergix Re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540859" y="1777859"/>
            <a:ext cx="10996944" cy="7646283"/>
          </a:xfrm>
          <a:custGeom>
            <a:avLst/>
            <a:gdLst/>
            <a:ahLst/>
            <a:cxnLst/>
            <a:rect l="l" t="t" r="r" b="b"/>
            <a:pathLst>
              <a:path w="10996944" h="7646283">
                <a:moveTo>
                  <a:pt x="0" y="0"/>
                </a:moveTo>
                <a:lnTo>
                  <a:pt x="10996943" y="0"/>
                </a:lnTo>
                <a:lnTo>
                  <a:pt x="10996943" y="7646283"/>
                </a:lnTo>
                <a:lnTo>
                  <a:pt x="0" y="7646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02714" y="0"/>
            <a:ext cx="3385286" cy="10283886"/>
            <a:chOff x="0" y="0"/>
            <a:chExt cx="891598" cy="2708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1598" cy="2708513"/>
            </a:xfrm>
            <a:custGeom>
              <a:avLst/>
              <a:gdLst/>
              <a:ahLst/>
              <a:cxnLst/>
              <a:rect l="l" t="t" r="r" b="b"/>
              <a:pathLst>
                <a:path w="891598" h="2708513">
                  <a:moveTo>
                    <a:pt x="0" y="0"/>
                  </a:moveTo>
                  <a:lnTo>
                    <a:pt x="891598" y="0"/>
                  </a:lnTo>
                  <a:lnTo>
                    <a:pt x="891598" y="2708513"/>
                  </a:lnTo>
                  <a:lnTo>
                    <a:pt x="0" y="2708513"/>
                  </a:lnTo>
                  <a:close/>
                </a:path>
              </a:pathLst>
            </a:custGeom>
            <a:solidFill>
              <a:srgbClr val="DB9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91598" cy="2765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98011" y="444439"/>
            <a:ext cx="2682772" cy="2653394"/>
            <a:chOff x="0" y="0"/>
            <a:chExt cx="1004027" cy="993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4027" cy="993032"/>
            </a:xfrm>
            <a:custGeom>
              <a:avLst/>
              <a:gdLst/>
              <a:ahLst/>
              <a:cxnLst/>
              <a:rect l="l" t="t" r="r" b="b"/>
              <a:pathLst>
                <a:path w="1004027" h="993032">
                  <a:moveTo>
                    <a:pt x="147175" y="0"/>
                  </a:moveTo>
                  <a:lnTo>
                    <a:pt x="856851" y="0"/>
                  </a:lnTo>
                  <a:cubicBezTo>
                    <a:pt x="895885" y="0"/>
                    <a:pt x="933319" y="15506"/>
                    <a:pt x="960920" y="43107"/>
                  </a:cubicBezTo>
                  <a:cubicBezTo>
                    <a:pt x="988521" y="70707"/>
                    <a:pt x="1004027" y="108142"/>
                    <a:pt x="1004027" y="147175"/>
                  </a:cubicBezTo>
                  <a:lnTo>
                    <a:pt x="1004027" y="845857"/>
                  </a:lnTo>
                  <a:cubicBezTo>
                    <a:pt x="1004027" y="927139"/>
                    <a:pt x="938134" y="993032"/>
                    <a:pt x="856851" y="993032"/>
                  </a:cubicBezTo>
                  <a:lnTo>
                    <a:pt x="147175" y="993032"/>
                  </a:lnTo>
                  <a:cubicBezTo>
                    <a:pt x="108142" y="993032"/>
                    <a:pt x="70707" y="977526"/>
                    <a:pt x="43107" y="949925"/>
                  </a:cubicBezTo>
                  <a:cubicBezTo>
                    <a:pt x="15506" y="922325"/>
                    <a:pt x="0" y="884890"/>
                    <a:pt x="0" y="845857"/>
                  </a:cubicBezTo>
                  <a:lnTo>
                    <a:pt x="0" y="147175"/>
                  </a:lnTo>
                  <a:cubicBezTo>
                    <a:pt x="0" y="108142"/>
                    <a:pt x="15506" y="70707"/>
                    <a:pt x="43107" y="43107"/>
                  </a:cubicBezTo>
                  <a:cubicBezTo>
                    <a:pt x="70707" y="15506"/>
                    <a:pt x="108142" y="0"/>
                    <a:pt x="1471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04027" cy="1050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1125070" y="3139100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>
            <a:off x="16539396" y="3228001"/>
            <a:ext cx="0" cy="465625"/>
          </a:xfrm>
          <a:prstGeom prst="line">
            <a:avLst/>
          </a:prstGeom>
          <a:ln w="38100" cap="flat">
            <a:gradFill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16539396" y="6636850"/>
            <a:ext cx="0" cy="465625"/>
          </a:xfrm>
          <a:prstGeom prst="line">
            <a:avLst/>
          </a:prstGeom>
          <a:ln w="38100" cap="flat">
            <a:gradFill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5198011" y="3823793"/>
            <a:ext cx="2682772" cy="2653394"/>
            <a:chOff x="0" y="0"/>
            <a:chExt cx="1004027" cy="9930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4027" cy="993032"/>
            </a:xfrm>
            <a:custGeom>
              <a:avLst/>
              <a:gdLst/>
              <a:ahLst/>
              <a:cxnLst/>
              <a:rect l="l" t="t" r="r" b="b"/>
              <a:pathLst>
                <a:path w="1004027" h="993032">
                  <a:moveTo>
                    <a:pt x="147175" y="0"/>
                  </a:moveTo>
                  <a:lnTo>
                    <a:pt x="856851" y="0"/>
                  </a:lnTo>
                  <a:cubicBezTo>
                    <a:pt x="895885" y="0"/>
                    <a:pt x="933319" y="15506"/>
                    <a:pt x="960920" y="43107"/>
                  </a:cubicBezTo>
                  <a:cubicBezTo>
                    <a:pt x="988521" y="70707"/>
                    <a:pt x="1004027" y="108142"/>
                    <a:pt x="1004027" y="147175"/>
                  </a:cubicBezTo>
                  <a:lnTo>
                    <a:pt x="1004027" y="845857"/>
                  </a:lnTo>
                  <a:cubicBezTo>
                    <a:pt x="1004027" y="927139"/>
                    <a:pt x="938134" y="993032"/>
                    <a:pt x="856851" y="993032"/>
                  </a:cubicBezTo>
                  <a:lnTo>
                    <a:pt x="147175" y="993032"/>
                  </a:lnTo>
                  <a:cubicBezTo>
                    <a:pt x="108142" y="993032"/>
                    <a:pt x="70707" y="977526"/>
                    <a:pt x="43107" y="949925"/>
                  </a:cubicBezTo>
                  <a:cubicBezTo>
                    <a:pt x="15506" y="922325"/>
                    <a:pt x="0" y="884890"/>
                    <a:pt x="0" y="845857"/>
                  </a:cubicBezTo>
                  <a:lnTo>
                    <a:pt x="0" y="147175"/>
                  </a:lnTo>
                  <a:cubicBezTo>
                    <a:pt x="0" y="108142"/>
                    <a:pt x="15506" y="70707"/>
                    <a:pt x="43107" y="43107"/>
                  </a:cubicBezTo>
                  <a:cubicBezTo>
                    <a:pt x="70707" y="15506"/>
                    <a:pt x="108142" y="0"/>
                    <a:pt x="1471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004027" cy="1050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198011" y="7245095"/>
            <a:ext cx="2682772" cy="2653394"/>
            <a:chOff x="0" y="0"/>
            <a:chExt cx="1004027" cy="9930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4027" cy="993032"/>
            </a:xfrm>
            <a:custGeom>
              <a:avLst/>
              <a:gdLst/>
              <a:ahLst/>
              <a:cxnLst/>
              <a:rect l="l" t="t" r="r" b="b"/>
              <a:pathLst>
                <a:path w="1004027" h="993032">
                  <a:moveTo>
                    <a:pt x="147175" y="0"/>
                  </a:moveTo>
                  <a:lnTo>
                    <a:pt x="856851" y="0"/>
                  </a:lnTo>
                  <a:cubicBezTo>
                    <a:pt x="895885" y="0"/>
                    <a:pt x="933319" y="15506"/>
                    <a:pt x="960920" y="43107"/>
                  </a:cubicBezTo>
                  <a:cubicBezTo>
                    <a:pt x="988521" y="70707"/>
                    <a:pt x="1004027" y="108142"/>
                    <a:pt x="1004027" y="147175"/>
                  </a:cubicBezTo>
                  <a:lnTo>
                    <a:pt x="1004027" y="845857"/>
                  </a:lnTo>
                  <a:cubicBezTo>
                    <a:pt x="1004027" y="927139"/>
                    <a:pt x="938134" y="993032"/>
                    <a:pt x="856851" y="993032"/>
                  </a:cubicBezTo>
                  <a:lnTo>
                    <a:pt x="147175" y="993032"/>
                  </a:lnTo>
                  <a:cubicBezTo>
                    <a:pt x="108142" y="993032"/>
                    <a:pt x="70707" y="977526"/>
                    <a:pt x="43107" y="949925"/>
                  </a:cubicBezTo>
                  <a:cubicBezTo>
                    <a:pt x="15506" y="922325"/>
                    <a:pt x="0" y="884890"/>
                    <a:pt x="0" y="845857"/>
                  </a:cubicBezTo>
                  <a:lnTo>
                    <a:pt x="0" y="147175"/>
                  </a:lnTo>
                  <a:cubicBezTo>
                    <a:pt x="0" y="108142"/>
                    <a:pt x="15506" y="70707"/>
                    <a:pt x="43107" y="43107"/>
                  </a:cubicBezTo>
                  <a:cubicBezTo>
                    <a:pt x="70707" y="15506"/>
                    <a:pt x="108142" y="0"/>
                    <a:pt x="1471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94489B">
                    <a:alpha val="100000"/>
                  </a:srgbClr>
                </a:gs>
                <a:gs pos="50000">
                  <a:srgbClr val="1C75BC">
                    <a:alpha val="100000"/>
                  </a:srgbClr>
                </a:gs>
                <a:gs pos="100000">
                  <a:srgbClr val="3B2E7C">
                    <a:alpha val="100000"/>
                  </a:srgbClr>
                </a:gs>
              </a:gsLst>
              <a:lin ang="270000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1004027" cy="1050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8491796"/>
            <a:ext cx="2908709" cy="766504"/>
          </a:xfrm>
          <a:custGeom>
            <a:avLst/>
            <a:gdLst/>
            <a:ahLst/>
            <a:cxnLst/>
            <a:rect l="l" t="t" r="r" b="b"/>
            <a:pathLst>
              <a:path w="2908709" h="766504">
                <a:moveTo>
                  <a:pt x="0" y="0"/>
                </a:moveTo>
                <a:lnTo>
                  <a:pt x="2908709" y="0"/>
                </a:lnTo>
                <a:lnTo>
                  <a:pt x="2908709" y="766504"/>
                </a:lnTo>
                <a:lnTo>
                  <a:pt x="0" y="76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800000" flipH="1">
            <a:off x="-1695645" y="-2360074"/>
            <a:ext cx="7162930" cy="7281250"/>
          </a:xfrm>
          <a:custGeom>
            <a:avLst/>
            <a:gdLst/>
            <a:ahLst/>
            <a:cxnLst/>
            <a:rect l="l" t="t" r="r" b="b"/>
            <a:pathLst>
              <a:path w="7162930" h="7281250">
                <a:moveTo>
                  <a:pt x="7162930" y="0"/>
                </a:moveTo>
                <a:lnTo>
                  <a:pt x="0" y="0"/>
                </a:lnTo>
                <a:lnTo>
                  <a:pt x="0" y="7281250"/>
                </a:lnTo>
                <a:lnTo>
                  <a:pt x="7162930" y="7281250"/>
                </a:lnTo>
                <a:lnTo>
                  <a:pt x="716293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28700" y="2364266"/>
            <a:ext cx="13243363" cy="5992622"/>
          </a:xfrm>
          <a:custGeom>
            <a:avLst/>
            <a:gdLst/>
            <a:ahLst/>
            <a:cxnLst/>
            <a:rect l="l" t="t" r="r" b="b"/>
            <a:pathLst>
              <a:path w="13243363" h="5992622">
                <a:moveTo>
                  <a:pt x="0" y="0"/>
                </a:moveTo>
                <a:lnTo>
                  <a:pt x="13243363" y="0"/>
                </a:lnTo>
                <a:lnTo>
                  <a:pt x="13243363" y="5992622"/>
                </a:lnTo>
                <a:lnTo>
                  <a:pt x="0" y="5992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5449119" y="911982"/>
            <a:ext cx="2180555" cy="179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8"/>
              </a:lnSpc>
            </a:pPr>
            <a:r>
              <a:rPr lang="en-US" sz="129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Synergix aggregate provided by Odyssey Re across the Synergix book. Odyssey Re attaches above Synergix $2 million spec layer ($2.3m ground up for MedTrans) and an aggregate amount if required.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471979" y="4407789"/>
            <a:ext cx="2134834" cy="1395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8"/>
              </a:lnSpc>
            </a:pPr>
            <a:r>
              <a:rPr lang="en-US" sz="129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Captive aggregate provided by fronting company for a charge. Part of reinsurance agreement 1. The captive’s underwriting obligations limited to 125% of net ceded premium.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395766" y="8126593"/>
            <a:ext cx="2287260" cy="79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8"/>
              </a:lnSpc>
            </a:pPr>
            <a:r>
              <a:rPr lang="en-US" sz="1299" b="1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Option for Synergix to provide the aggregate cap to the group captive and capture that premium.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091560"/>
            <a:ext cx="14275091" cy="72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0"/>
              </a:lnSpc>
            </a:pPr>
            <a:r>
              <a:rPr lang="en-US" sz="500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Syngergix Re - Fronted Structure, capped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EF616ED79F6F4EA553A3E92B36DFEA" ma:contentTypeVersion="14" ma:contentTypeDescription="Create a new document." ma:contentTypeScope="" ma:versionID="981ea6dd45d09c0d0fa5c77c1a990b9e">
  <xsd:schema xmlns:xsd="http://www.w3.org/2001/XMLSchema" xmlns:xs="http://www.w3.org/2001/XMLSchema" xmlns:p="http://schemas.microsoft.com/office/2006/metadata/properties" xmlns:ns2="38567671-0406-4f46-9f6b-cedf03550a48" xmlns:ns3="b6fe4a9f-9640-4cf6-a48b-3017537cb287" targetNamespace="http://schemas.microsoft.com/office/2006/metadata/properties" ma:root="true" ma:fieldsID="43b49e0f3bfef8fc6c2c823ca7bc8665" ns2:_="" ns3:_="">
    <xsd:import namespace="38567671-0406-4f46-9f6b-cedf03550a48"/>
    <xsd:import namespace="b6fe4a9f-9640-4cf6-a48b-3017537cb2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567671-0406-4f46-9f6b-cedf03550a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bf15fa5-1316-42f7-83fe-6a1b7dae68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e4a9f-9640-4cf6-a48b-3017537cb287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f938022-9f34-48f3-86c1-73798d10c9a2}" ma:internalName="TaxCatchAll" ma:showField="CatchAllData" ma:web="b6fe4a9f-9640-4cf6-a48b-3017537cb2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8567671-0406-4f46-9f6b-cedf03550a48">
      <Terms xmlns="http://schemas.microsoft.com/office/infopath/2007/PartnerControls"/>
    </lcf76f155ced4ddcb4097134ff3c332f>
    <TaxCatchAll xmlns="b6fe4a9f-9640-4cf6-a48b-3017537cb287" xsi:nil="true"/>
  </documentManagement>
</p:properties>
</file>

<file path=customXml/itemProps1.xml><?xml version="1.0" encoding="utf-8"?>
<ds:datastoreItem xmlns:ds="http://schemas.openxmlformats.org/officeDocument/2006/customXml" ds:itemID="{512A2571-5209-4A5F-8D42-338D13D910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567671-0406-4f46-9f6b-cedf03550a48"/>
    <ds:schemaRef ds:uri="b6fe4a9f-9640-4cf6-a48b-3017537cb2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AEB2C6-9652-4B2D-B29F-38A9C496BC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78F9D7-7439-453D-9F38-CEF594A590C3}">
  <ds:schemaRefs>
    <ds:schemaRef ds:uri="http://schemas.microsoft.com/office/2006/metadata/properties"/>
    <ds:schemaRef ds:uri="http://schemas.openxmlformats.org/package/2006/metadata/core-properties"/>
    <ds:schemaRef ds:uri="38567671-0406-4f46-9f6b-cedf03550a48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b6fe4a9f-9640-4cf6-a48b-3017537cb28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1323</Words>
  <Application>Microsoft Office PowerPoint</Application>
  <PresentationFormat>Custom</PresentationFormat>
  <Paragraphs>222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Glacial Indifference</vt:lpstr>
      <vt:lpstr>Arial</vt:lpstr>
      <vt:lpstr>Montserrat Bold</vt:lpstr>
      <vt:lpstr>Calibri</vt:lpstr>
      <vt:lpstr>Poppins Medium</vt:lpstr>
      <vt:lpstr>Wingdings</vt:lpstr>
      <vt:lpstr>League Spartan</vt:lpstr>
      <vt:lpstr>Glacial Indifference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Presentation_Synergix Re</dc:title>
  <cp:lastModifiedBy>Gabrielle Morella</cp:lastModifiedBy>
  <cp:revision>28</cp:revision>
  <dcterms:created xsi:type="dcterms:W3CDTF">2006-08-16T00:00:00Z</dcterms:created>
  <dcterms:modified xsi:type="dcterms:W3CDTF">2026-02-04T19:16:30Z</dcterms:modified>
  <dc:identifier>DAHAW9wfjpc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0x0101007FEF616ED79F6F4EA553A3E92B36DFEA</vt:lpwstr>
  </property>
  <property fmtid="{D5CDD505-2E9C-101B-9397-08002B2CF9AE}" pid="3" name="MediaServiceImageTags">
    <vt:lpwstr/>
  </property>
</Properties>
</file>